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11"/>
  </p:notesMasterIdLst>
  <p:sldIdLst>
    <p:sldId id="356" r:id="rId3"/>
    <p:sldId id="357" r:id="rId4"/>
    <p:sldId id="361" r:id="rId5"/>
    <p:sldId id="365" r:id="rId6"/>
    <p:sldId id="366" r:id="rId7"/>
    <p:sldId id="351" r:id="rId8"/>
    <p:sldId id="367" r:id="rId9"/>
    <p:sldId id="352" r:id="rId10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A3DD9D6-5599-40AC-940A-98AA76207ED1}">
          <p14:sldIdLst>
            <p14:sldId id="356"/>
            <p14:sldId id="357"/>
            <p14:sldId id="361"/>
            <p14:sldId id="365"/>
            <p14:sldId id="366"/>
            <p14:sldId id="351"/>
            <p14:sldId id="367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27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3" autoAdjust="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>
        <p:guide orient="horz" pos="3748"/>
        <p:guide pos="27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D03C1-59FC-4F93-BDDC-B4F221D99B4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80579FE-2019-4FA0-9AC6-3EF768927A14}">
      <dgm:prSet phldrT="[Text]"/>
      <dgm:spPr/>
      <dgm:t>
        <a:bodyPr/>
        <a:lstStyle/>
        <a:p>
          <a:r>
            <a:rPr lang="de-DE" dirty="0"/>
            <a:t>ME-SENSE Data</a:t>
          </a:r>
        </a:p>
      </dgm:t>
    </dgm:pt>
    <dgm:pt modelId="{DCF7179F-EAF8-4743-99A1-B04F8379AC52}" type="parTrans" cxnId="{6C62DCB8-2F98-4257-A0B1-1D0A8FCED912}">
      <dgm:prSet/>
      <dgm:spPr/>
      <dgm:t>
        <a:bodyPr/>
        <a:lstStyle/>
        <a:p>
          <a:endParaRPr lang="de-DE"/>
        </a:p>
      </dgm:t>
    </dgm:pt>
    <dgm:pt modelId="{A630EF0A-80F7-4E6B-B945-0CFF6A0271F7}" type="sibTrans" cxnId="{6C62DCB8-2F98-4257-A0B1-1D0A8FCED912}">
      <dgm:prSet/>
      <dgm:spPr/>
      <dgm:t>
        <a:bodyPr/>
        <a:lstStyle/>
        <a:p>
          <a:endParaRPr lang="de-DE"/>
        </a:p>
      </dgm:t>
    </dgm:pt>
    <dgm:pt modelId="{89048EB1-E7B3-429F-84B8-6EF161CCA7D9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dirty="0" err="1">
              <a:solidFill>
                <a:srgbClr val="003D8F"/>
              </a:solidFill>
            </a:rPr>
            <a:t>From</a:t>
          </a:r>
          <a:r>
            <a:rPr lang="de-DE" dirty="0">
              <a:solidFill>
                <a:srgbClr val="003D8F"/>
              </a:solidFill>
            </a:rPr>
            <a:t> different </a:t>
          </a:r>
          <a:r>
            <a:rPr lang="de-DE" dirty="0" err="1">
              <a:solidFill>
                <a:srgbClr val="003D8F"/>
              </a:solidFill>
            </a:rPr>
            <a:t>sensors</a:t>
          </a:r>
          <a:r>
            <a:rPr lang="de-DE" dirty="0">
              <a:solidFill>
                <a:srgbClr val="003D8F"/>
              </a:solidFill>
            </a:rPr>
            <a:t> in </a:t>
          </a:r>
          <a:r>
            <a:rPr lang="de-DE" dirty="0" err="1">
              <a:solidFill>
                <a:srgbClr val="003D8F"/>
              </a:solidFill>
            </a:rPr>
            <a:t>the</a:t>
          </a:r>
          <a:r>
            <a:rPr lang="de-DE" dirty="0">
              <a:solidFill>
                <a:srgbClr val="003D8F"/>
              </a:solidFill>
            </a:rPr>
            <a:t> </a:t>
          </a:r>
          <a:r>
            <a:rPr lang="de-DE" dirty="0" err="1">
              <a:solidFill>
                <a:srgbClr val="003D8F"/>
              </a:solidFill>
            </a:rPr>
            <a:t>vessel</a:t>
          </a:r>
          <a:r>
            <a:rPr lang="de-DE" dirty="0">
              <a:solidFill>
                <a:srgbClr val="003D8F"/>
              </a:solidFill>
            </a:rPr>
            <a:t> </a:t>
          </a:r>
          <a:r>
            <a:rPr lang="de-DE" dirty="0" err="1">
              <a:solidFill>
                <a:srgbClr val="003D8F"/>
              </a:solidFill>
            </a:rPr>
            <a:t>by</a:t>
          </a:r>
          <a:r>
            <a:rPr lang="de-DE" dirty="0">
              <a:solidFill>
                <a:srgbClr val="003D8F"/>
              </a:solidFill>
            </a:rPr>
            <a:t> Bluetooth </a:t>
          </a:r>
          <a:r>
            <a:rPr lang="de-DE" dirty="0" err="1">
              <a:solidFill>
                <a:srgbClr val="003D8F"/>
              </a:solidFill>
            </a:rPr>
            <a:t>to</a:t>
          </a:r>
          <a:r>
            <a:rPr lang="de-DE" dirty="0">
              <a:solidFill>
                <a:srgbClr val="003D8F"/>
              </a:solidFill>
            </a:rPr>
            <a:t> </a:t>
          </a:r>
          <a:br>
            <a:rPr lang="de-DE" dirty="0">
              <a:solidFill>
                <a:srgbClr val="003D8F"/>
              </a:solidFill>
            </a:rPr>
          </a:br>
          <a:r>
            <a:rPr lang="de-DE" dirty="0">
              <a:solidFill>
                <a:srgbClr val="003D8F"/>
              </a:solidFill>
            </a:rPr>
            <a:t>ME-SENSE Relay</a:t>
          </a:r>
        </a:p>
      </dgm:t>
    </dgm:pt>
    <dgm:pt modelId="{B56F8CA7-C70D-467B-9988-D5C209E02E0F}" type="parTrans" cxnId="{C891B632-CA0F-4D60-B4F0-852184FF1066}">
      <dgm:prSet/>
      <dgm:spPr/>
      <dgm:t>
        <a:bodyPr/>
        <a:lstStyle/>
        <a:p>
          <a:endParaRPr lang="de-DE"/>
        </a:p>
      </dgm:t>
    </dgm:pt>
    <dgm:pt modelId="{A12DA44E-8A5D-4526-ABE3-E9CE6406CB02}" type="sibTrans" cxnId="{C891B632-CA0F-4D60-B4F0-852184FF1066}">
      <dgm:prSet/>
      <dgm:spPr/>
      <dgm:t>
        <a:bodyPr/>
        <a:lstStyle/>
        <a:p>
          <a:endParaRPr lang="de-DE"/>
        </a:p>
      </dgm:t>
    </dgm:pt>
    <dgm:pt modelId="{D416296C-1644-4428-9FE0-719946C5341B}">
      <dgm:prSet phldrT="[Text]"/>
      <dgm:spPr/>
      <dgm:t>
        <a:bodyPr/>
        <a:lstStyle/>
        <a:p>
          <a:r>
            <a:rPr lang="de-DE" dirty="0"/>
            <a:t>ME-SENSE Relay</a:t>
          </a:r>
        </a:p>
      </dgm:t>
    </dgm:pt>
    <dgm:pt modelId="{EF68A605-A6D6-42E8-B962-59BE35FB00D0}" type="parTrans" cxnId="{9113E63F-A7FF-43B8-89EB-2E84EB8ADF6E}">
      <dgm:prSet/>
      <dgm:spPr/>
      <dgm:t>
        <a:bodyPr/>
        <a:lstStyle/>
        <a:p>
          <a:endParaRPr lang="de-DE"/>
        </a:p>
      </dgm:t>
    </dgm:pt>
    <dgm:pt modelId="{3AA2ABED-AA77-45AF-B433-AE3CF1BB9CA3}" type="sibTrans" cxnId="{9113E63F-A7FF-43B8-89EB-2E84EB8ADF6E}">
      <dgm:prSet/>
      <dgm:spPr/>
      <dgm:t>
        <a:bodyPr/>
        <a:lstStyle/>
        <a:p>
          <a:endParaRPr lang="de-DE"/>
        </a:p>
      </dgm:t>
    </dgm:pt>
    <dgm:pt modelId="{7F7C10DC-0A04-491D-A650-3E7A74342CB2}">
      <dgm:prSet phldrT="[Text]" custT="1"/>
      <dgm:spPr>
        <a:solidFill>
          <a:prstClr val="white">
            <a:lumMod val="9500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83820" tIns="83820" rIns="83820" bIns="83820" numCol="1" spcCol="1270" anchor="t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Collects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transmits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over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Wifi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Marine (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Alternatively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LTE Gateway)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Cloud</a:t>
          </a:r>
        </a:p>
      </dgm:t>
    </dgm:pt>
    <dgm:pt modelId="{77C91E43-264E-4F70-B392-1632FB51F159}" type="parTrans" cxnId="{5D3D6CCF-4B9C-42C5-AFFC-1A4368091FEC}">
      <dgm:prSet/>
      <dgm:spPr/>
      <dgm:t>
        <a:bodyPr/>
        <a:lstStyle/>
        <a:p>
          <a:endParaRPr lang="de-DE"/>
        </a:p>
      </dgm:t>
    </dgm:pt>
    <dgm:pt modelId="{31632E02-6B05-450E-99FE-7E4F87343232}" type="sibTrans" cxnId="{5D3D6CCF-4B9C-42C5-AFFC-1A4368091FEC}">
      <dgm:prSet/>
      <dgm:spPr/>
      <dgm:t>
        <a:bodyPr/>
        <a:lstStyle/>
        <a:p>
          <a:endParaRPr lang="de-DE"/>
        </a:p>
      </dgm:t>
    </dgm:pt>
    <dgm:pt modelId="{5995CA3E-760C-4F9A-8E92-9E4E97A4D5D5}">
      <dgm:prSet phldrT="[Text]"/>
      <dgm:spPr/>
      <dgm:t>
        <a:bodyPr/>
        <a:lstStyle/>
        <a:p>
          <a:r>
            <a:rPr lang="de-DE" dirty="0"/>
            <a:t>ME-SENSE APP</a:t>
          </a:r>
        </a:p>
      </dgm:t>
    </dgm:pt>
    <dgm:pt modelId="{F98FF886-FC04-429A-BF37-62D23CAA2123}" type="parTrans" cxnId="{811A68C8-CF57-4D46-AEC7-792C138DF632}">
      <dgm:prSet/>
      <dgm:spPr/>
      <dgm:t>
        <a:bodyPr/>
        <a:lstStyle/>
        <a:p>
          <a:endParaRPr lang="de-DE"/>
        </a:p>
      </dgm:t>
    </dgm:pt>
    <dgm:pt modelId="{42FDA018-E06A-4E6B-A8EC-2F50F5951975}" type="sibTrans" cxnId="{811A68C8-CF57-4D46-AEC7-792C138DF632}">
      <dgm:prSet/>
      <dgm:spPr/>
      <dgm:t>
        <a:bodyPr/>
        <a:lstStyle/>
        <a:p>
          <a:endParaRPr lang="de-DE"/>
        </a:p>
      </dgm:t>
    </dgm:pt>
    <dgm:pt modelId="{CC3B9C0F-96F8-4561-8829-A92F4D119E5B}">
      <dgm:prSet phldrT="[Text]" custT="1"/>
      <dgm:spPr>
        <a:solidFill>
          <a:prstClr val="white">
            <a:lumMod val="9500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83820" tIns="83820" rIns="83820" bIns="83820" numCol="1" spcCol="1270" anchor="t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Data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sensors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vessel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are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displayed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at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APP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for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IoS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and Android</a:t>
          </a:r>
        </a:p>
      </dgm:t>
    </dgm:pt>
    <dgm:pt modelId="{FF4C032E-89AE-4671-A791-4B5C301E3E3C}" type="parTrans" cxnId="{FF3C3B30-200B-4C7B-A3EE-9FB040984F55}">
      <dgm:prSet/>
      <dgm:spPr/>
      <dgm:t>
        <a:bodyPr/>
        <a:lstStyle/>
        <a:p>
          <a:endParaRPr lang="de-DE"/>
        </a:p>
      </dgm:t>
    </dgm:pt>
    <dgm:pt modelId="{1C13D9F1-C4F6-47E8-8325-41D7DA42E2A2}" type="sibTrans" cxnId="{FF3C3B30-200B-4C7B-A3EE-9FB040984F55}">
      <dgm:prSet/>
      <dgm:spPr/>
      <dgm:t>
        <a:bodyPr/>
        <a:lstStyle/>
        <a:p>
          <a:endParaRPr lang="de-DE"/>
        </a:p>
      </dgm:t>
    </dgm:pt>
    <dgm:pt modelId="{554BFF4B-7D31-4554-93B2-991041549D35}" type="pres">
      <dgm:prSet presAssocID="{428D03C1-59FC-4F93-BDDC-B4F221D99B4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6291396-BFA0-495A-A98E-6130A3D21D29}" type="pres">
      <dgm:prSet presAssocID="{F80579FE-2019-4FA0-9AC6-3EF768927A14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117E2D8B-A49B-473C-BC20-D4C21FA6D996}" type="pres">
      <dgm:prSet presAssocID="{F80579FE-2019-4FA0-9AC6-3EF768927A14}" presName="childText1" presStyleLbl="solidAlignAcc1" presStyleIdx="0" presStyleCnt="3" custLinFactNeighborY="-702">
        <dgm:presLayoutVars>
          <dgm:chMax val="0"/>
          <dgm:chPref val="0"/>
          <dgm:bulletEnabled val="1"/>
        </dgm:presLayoutVars>
      </dgm:prSet>
      <dgm:spPr/>
    </dgm:pt>
    <dgm:pt modelId="{970E3B0E-BF70-4A50-BA59-D2101BFA3EB9}" type="pres">
      <dgm:prSet presAssocID="{D416296C-1644-4428-9FE0-719946C5341B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2CB34B27-3B17-45DB-9E54-14F882508C26}" type="pres">
      <dgm:prSet presAssocID="{D416296C-1644-4428-9FE0-719946C5341B}" presName="childText2" presStyleLbl="solidAlignAcc1" presStyleIdx="1" presStyleCnt="3" custLinFactNeighborY="-1404">
        <dgm:presLayoutVars>
          <dgm:chMax val="0"/>
          <dgm:chPref val="0"/>
          <dgm:bulletEnabled val="1"/>
        </dgm:presLayoutVars>
      </dgm:prSet>
      <dgm:spPr>
        <a:xfrm>
          <a:off x="2512423" y="2225683"/>
          <a:ext cx="2488987" cy="2267181"/>
        </a:xfrm>
        <a:prstGeom prst="rect">
          <a:avLst/>
        </a:prstGeom>
      </dgm:spPr>
    </dgm:pt>
    <dgm:pt modelId="{EDCE589A-A79E-4192-8F30-0BE78201DF5C}" type="pres">
      <dgm:prSet presAssocID="{5995CA3E-760C-4F9A-8E92-9E4E97A4D5D5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D3B1B73A-857B-4E68-A8AD-8E496C57413B}" type="pres">
      <dgm:prSet presAssocID="{5995CA3E-760C-4F9A-8E92-9E4E97A4D5D5}" presName="childText3" presStyleLbl="solidAlignAcc1" presStyleIdx="2" presStyleCnt="3" custScaleX="101181" custScaleY="101487" custLinFactNeighborX="1154" custLinFactNeighborY="-892">
        <dgm:presLayoutVars>
          <dgm:chMax val="0"/>
          <dgm:chPref val="0"/>
          <dgm:bulletEnabled val="1"/>
        </dgm:presLayoutVars>
      </dgm:prSet>
      <dgm:spPr>
        <a:xfrm>
          <a:off x="5023451" y="2580682"/>
          <a:ext cx="2420515" cy="1032689"/>
        </a:xfrm>
        <a:prstGeom prst="rect">
          <a:avLst/>
        </a:prstGeom>
      </dgm:spPr>
    </dgm:pt>
  </dgm:ptLst>
  <dgm:cxnLst>
    <dgm:cxn modelId="{FF3C3B30-200B-4C7B-A3EE-9FB040984F55}" srcId="{5995CA3E-760C-4F9A-8E92-9E4E97A4D5D5}" destId="{CC3B9C0F-96F8-4561-8829-A92F4D119E5B}" srcOrd="0" destOrd="0" parTransId="{FF4C032E-89AE-4671-A791-4B5C301E3E3C}" sibTransId="{1C13D9F1-C4F6-47E8-8325-41D7DA42E2A2}"/>
    <dgm:cxn modelId="{C891B632-CA0F-4D60-B4F0-852184FF1066}" srcId="{F80579FE-2019-4FA0-9AC6-3EF768927A14}" destId="{89048EB1-E7B3-429F-84B8-6EF161CCA7D9}" srcOrd="0" destOrd="0" parTransId="{B56F8CA7-C70D-467B-9988-D5C209E02E0F}" sibTransId="{A12DA44E-8A5D-4526-ABE3-E9CE6406CB02}"/>
    <dgm:cxn modelId="{9113E63F-A7FF-43B8-89EB-2E84EB8ADF6E}" srcId="{428D03C1-59FC-4F93-BDDC-B4F221D99B4B}" destId="{D416296C-1644-4428-9FE0-719946C5341B}" srcOrd="1" destOrd="0" parTransId="{EF68A605-A6D6-42E8-B962-59BE35FB00D0}" sibTransId="{3AA2ABED-AA77-45AF-B433-AE3CF1BB9CA3}"/>
    <dgm:cxn modelId="{49DD4842-DF95-43F8-A8B1-553C273E0955}" type="presOf" srcId="{F80579FE-2019-4FA0-9AC6-3EF768927A14}" destId="{C6291396-BFA0-495A-A98E-6130A3D21D29}" srcOrd="0" destOrd="0" presId="urn:microsoft.com/office/officeart/2009/3/layout/IncreasingArrowsProcess"/>
    <dgm:cxn modelId="{BFAE796D-2809-40CA-925A-AB03B57C10FA}" type="presOf" srcId="{428D03C1-59FC-4F93-BDDC-B4F221D99B4B}" destId="{554BFF4B-7D31-4554-93B2-991041549D35}" srcOrd="0" destOrd="0" presId="urn:microsoft.com/office/officeart/2009/3/layout/IncreasingArrowsProcess"/>
    <dgm:cxn modelId="{068B3153-D884-4635-9A8E-D95B6F485630}" type="presOf" srcId="{CC3B9C0F-96F8-4561-8829-A92F4D119E5B}" destId="{D3B1B73A-857B-4E68-A8AD-8E496C57413B}" srcOrd="0" destOrd="0" presId="urn:microsoft.com/office/officeart/2009/3/layout/IncreasingArrowsProcess"/>
    <dgm:cxn modelId="{5EC6707C-2A6E-4C82-8CC6-830F15C3AFDC}" type="presOf" srcId="{D416296C-1644-4428-9FE0-719946C5341B}" destId="{970E3B0E-BF70-4A50-BA59-D2101BFA3EB9}" srcOrd="0" destOrd="0" presId="urn:microsoft.com/office/officeart/2009/3/layout/IncreasingArrowsProcess"/>
    <dgm:cxn modelId="{F104F1A2-717F-4B99-A2F9-90E04637F416}" type="presOf" srcId="{7F7C10DC-0A04-491D-A650-3E7A74342CB2}" destId="{2CB34B27-3B17-45DB-9E54-14F882508C26}" srcOrd="0" destOrd="0" presId="urn:microsoft.com/office/officeart/2009/3/layout/IncreasingArrowsProcess"/>
    <dgm:cxn modelId="{A67665A3-158C-4E06-A75C-D3791BFC341E}" type="presOf" srcId="{89048EB1-E7B3-429F-84B8-6EF161CCA7D9}" destId="{117E2D8B-A49B-473C-BC20-D4C21FA6D996}" srcOrd="0" destOrd="0" presId="urn:microsoft.com/office/officeart/2009/3/layout/IncreasingArrowsProcess"/>
    <dgm:cxn modelId="{6C62DCB8-2F98-4257-A0B1-1D0A8FCED912}" srcId="{428D03C1-59FC-4F93-BDDC-B4F221D99B4B}" destId="{F80579FE-2019-4FA0-9AC6-3EF768927A14}" srcOrd="0" destOrd="0" parTransId="{DCF7179F-EAF8-4743-99A1-B04F8379AC52}" sibTransId="{A630EF0A-80F7-4E6B-B945-0CFF6A0271F7}"/>
    <dgm:cxn modelId="{811A68C8-CF57-4D46-AEC7-792C138DF632}" srcId="{428D03C1-59FC-4F93-BDDC-B4F221D99B4B}" destId="{5995CA3E-760C-4F9A-8E92-9E4E97A4D5D5}" srcOrd="2" destOrd="0" parTransId="{F98FF886-FC04-429A-BF37-62D23CAA2123}" sibTransId="{42FDA018-E06A-4E6B-A8EC-2F50F5951975}"/>
    <dgm:cxn modelId="{5D3D6CCF-4B9C-42C5-AFFC-1A4368091FEC}" srcId="{D416296C-1644-4428-9FE0-719946C5341B}" destId="{7F7C10DC-0A04-491D-A650-3E7A74342CB2}" srcOrd="0" destOrd="0" parTransId="{77C91E43-264E-4F70-B392-1632FB51F159}" sibTransId="{31632E02-6B05-450E-99FE-7E4F87343232}"/>
    <dgm:cxn modelId="{D660C6F6-EF7E-4043-9D74-C1B98125676D}" type="presOf" srcId="{5995CA3E-760C-4F9A-8E92-9E4E97A4D5D5}" destId="{EDCE589A-A79E-4192-8F30-0BE78201DF5C}" srcOrd="0" destOrd="0" presId="urn:microsoft.com/office/officeart/2009/3/layout/IncreasingArrowsProcess"/>
    <dgm:cxn modelId="{3080040F-B01F-4A5B-BB78-03ABE4926725}" type="presParOf" srcId="{554BFF4B-7D31-4554-93B2-991041549D35}" destId="{C6291396-BFA0-495A-A98E-6130A3D21D29}" srcOrd="0" destOrd="0" presId="urn:microsoft.com/office/officeart/2009/3/layout/IncreasingArrowsProcess"/>
    <dgm:cxn modelId="{9F21A929-D240-4C59-B5F3-67DCBFE58048}" type="presParOf" srcId="{554BFF4B-7D31-4554-93B2-991041549D35}" destId="{117E2D8B-A49B-473C-BC20-D4C21FA6D996}" srcOrd="1" destOrd="0" presId="urn:microsoft.com/office/officeart/2009/3/layout/IncreasingArrowsProcess"/>
    <dgm:cxn modelId="{59D9671B-CDFE-4D47-8DFF-21F26707D7C8}" type="presParOf" srcId="{554BFF4B-7D31-4554-93B2-991041549D35}" destId="{970E3B0E-BF70-4A50-BA59-D2101BFA3EB9}" srcOrd="2" destOrd="0" presId="urn:microsoft.com/office/officeart/2009/3/layout/IncreasingArrowsProcess"/>
    <dgm:cxn modelId="{5BA3E00D-2971-440C-BE44-932C2F9170F6}" type="presParOf" srcId="{554BFF4B-7D31-4554-93B2-991041549D35}" destId="{2CB34B27-3B17-45DB-9E54-14F882508C26}" srcOrd="3" destOrd="0" presId="urn:microsoft.com/office/officeart/2009/3/layout/IncreasingArrowsProcess"/>
    <dgm:cxn modelId="{D408E1CC-D9E7-42DC-83A3-2F396FDB4803}" type="presParOf" srcId="{554BFF4B-7D31-4554-93B2-991041549D35}" destId="{EDCE589A-A79E-4192-8F30-0BE78201DF5C}" srcOrd="4" destOrd="0" presId="urn:microsoft.com/office/officeart/2009/3/layout/IncreasingArrowsProcess"/>
    <dgm:cxn modelId="{8E83A104-EFC3-4B68-B1A3-9F75E3DB169E}" type="presParOf" srcId="{554BFF4B-7D31-4554-93B2-991041549D35}" destId="{D3B1B73A-857B-4E68-A8AD-8E496C57413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91396-BFA0-495A-A98E-6130A3D21D29}">
      <dsp:nvSpPr>
        <dsp:cNvPr id="0" name=""/>
        <dsp:cNvSpPr/>
      </dsp:nvSpPr>
      <dsp:spPr>
        <a:xfrm>
          <a:off x="23435" y="737933"/>
          <a:ext cx="8081129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ME-SENSE Data</a:t>
          </a:r>
        </a:p>
      </dsp:txBody>
      <dsp:txXfrm>
        <a:off x="23435" y="1032163"/>
        <a:ext cx="7786899" cy="588460"/>
      </dsp:txXfrm>
    </dsp:sp>
    <dsp:sp modelId="{117E2D8B-A49B-473C-BC20-D4C21FA6D996}">
      <dsp:nvSpPr>
        <dsp:cNvPr id="0" name=""/>
        <dsp:cNvSpPr/>
      </dsp:nvSpPr>
      <dsp:spPr>
        <a:xfrm>
          <a:off x="23435" y="1629593"/>
          <a:ext cx="2488987" cy="2267181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>
              <a:solidFill>
                <a:srgbClr val="003D8F"/>
              </a:solidFill>
            </a:rPr>
            <a:t>From</a:t>
          </a:r>
          <a:r>
            <a:rPr lang="de-DE" sz="2200" kern="1200" dirty="0">
              <a:solidFill>
                <a:srgbClr val="003D8F"/>
              </a:solidFill>
            </a:rPr>
            <a:t> different </a:t>
          </a:r>
          <a:r>
            <a:rPr lang="de-DE" sz="2200" kern="1200" dirty="0" err="1">
              <a:solidFill>
                <a:srgbClr val="003D8F"/>
              </a:solidFill>
            </a:rPr>
            <a:t>sensors</a:t>
          </a:r>
          <a:r>
            <a:rPr lang="de-DE" sz="2200" kern="1200" dirty="0">
              <a:solidFill>
                <a:srgbClr val="003D8F"/>
              </a:solidFill>
            </a:rPr>
            <a:t> in </a:t>
          </a:r>
          <a:r>
            <a:rPr lang="de-DE" sz="2200" kern="1200" dirty="0" err="1">
              <a:solidFill>
                <a:srgbClr val="003D8F"/>
              </a:solidFill>
            </a:rPr>
            <a:t>the</a:t>
          </a:r>
          <a:r>
            <a:rPr lang="de-DE" sz="2200" kern="1200" dirty="0">
              <a:solidFill>
                <a:srgbClr val="003D8F"/>
              </a:solidFill>
            </a:rPr>
            <a:t> </a:t>
          </a:r>
          <a:r>
            <a:rPr lang="de-DE" sz="2200" kern="1200" dirty="0" err="1">
              <a:solidFill>
                <a:srgbClr val="003D8F"/>
              </a:solidFill>
            </a:rPr>
            <a:t>vessel</a:t>
          </a:r>
          <a:r>
            <a:rPr lang="de-DE" sz="2200" kern="1200" dirty="0">
              <a:solidFill>
                <a:srgbClr val="003D8F"/>
              </a:solidFill>
            </a:rPr>
            <a:t> </a:t>
          </a:r>
          <a:r>
            <a:rPr lang="de-DE" sz="2200" kern="1200" dirty="0" err="1">
              <a:solidFill>
                <a:srgbClr val="003D8F"/>
              </a:solidFill>
            </a:rPr>
            <a:t>by</a:t>
          </a:r>
          <a:r>
            <a:rPr lang="de-DE" sz="2200" kern="1200" dirty="0">
              <a:solidFill>
                <a:srgbClr val="003D8F"/>
              </a:solidFill>
            </a:rPr>
            <a:t> Bluetooth </a:t>
          </a:r>
          <a:r>
            <a:rPr lang="de-DE" sz="2200" kern="1200" dirty="0" err="1">
              <a:solidFill>
                <a:srgbClr val="003D8F"/>
              </a:solidFill>
            </a:rPr>
            <a:t>to</a:t>
          </a:r>
          <a:r>
            <a:rPr lang="de-DE" sz="2200" kern="1200" dirty="0">
              <a:solidFill>
                <a:srgbClr val="003D8F"/>
              </a:solidFill>
            </a:rPr>
            <a:t> </a:t>
          </a:r>
          <a:br>
            <a:rPr lang="de-DE" sz="2200" kern="1200" dirty="0">
              <a:solidFill>
                <a:srgbClr val="003D8F"/>
              </a:solidFill>
            </a:rPr>
          </a:br>
          <a:r>
            <a:rPr lang="de-DE" sz="2200" kern="1200" dirty="0">
              <a:solidFill>
                <a:srgbClr val="003D8F"/>
              </a:solidFill>
            </a:rPr>
            <a:t>ME-SENSE Relay</a:t>
          </a:r>
        </a:p>
      </dsp:txBody>
      <dsp:txXfrm>
        <a:off x="23435" y="1629593"/>
        <a:ext cx="2488987" cy="2267181"/>
      </dsp:txXfrm>
    </dsp:sp>
    <dsp:sp modelId="{970E3B0E-BF70-4A50-BA59-D2101BFA3EB9}">
      <dsp:nvSpPr>
        <dsp:cNvPr id="0" name=""/>
        <dsp:cNvSpPr/>
      </dsp:nvSpPr>
      <dsp:spPr>
        <a:xfrm>
          <a:off x="2512423" y="1130240"/>
          <a:ext cx="5592141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ME-SENSE Relay</a:t>
          </a:r>
        </a:p>
      </dsp:txBody>
      <dsp:txXfrm>
        <a:off x="2512423" y="1424470"/>
        <a:ext cx="5297911" cy="588460"/>
      </dsp:txXfrm>
    </dsp:sp>
    <dsp:sp modelId="{2CB34B27-3B17-45DB-9E54-14F882508C26}">
      <dsp:nvSpPr>
        <dsp:cNvPr id="0" name=""/>
        <dsp:cNvSpPr/>
      </dsp:nvSpPr>
      <dsp:spPr>
        <a:xfrm>
          <a:off x="2512423" y="2005984"/>
          <a:ext cx="2488987" cy="2267181"/>
        </a:xfrm>
        <a:prstGeom prst="rect">
          <a:avLst/>
        </a:prstGeom>
        <a:solidFill>
          <a:prstClr val="white">
            <a:lumMod val="9500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Collects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transmits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over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Wifi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Marine (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Alternatively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LTE Gateway)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Cloud</a:t>
          </a:r>
        </a:p>
      </dsp:txBody>
      <dsp:txXfrm>
        <a:off x="2512423" y="2005984"/>
        <a:ext cx="2488987" cy="2267181"/>
      </dsp:txXfrm>
    </dsp:sp>
    <dsp:sp modelId="{EDCE589A-A79E-4192-8F30-0BE78201DF5C}">
      <dsp:nvSpPr>
        <dsp:cNvPr id="0" name=""/>
        <dsp:cNvSpPr/>
      </dsp:nvSpPr>
      <dsp:spPr>
        <a:xfrm>
          <a:off x="5001411" y="1522546"/>
          <a:ext cx="3103153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ME-SENSE APP</a:t>
          </a:r>
        </a:p>
      </dsp:txBody>
      <dsp:txXfrm>
        <a:off x="5001411" y="1816776"/>
        <a:ext cx="2808923" cy="588460"/>
      </dsp:txXfrm>
    </dsp:sp>
    <dsp:sp modelId="{D3B1B73A-857B-4E68-A8AD-8E496C57413B}">
      <dsp:nvSpPr>
        <dsp:cNvPr id="0" name=""/>
        <dsp:cNvSpPr/>
      </dsp:nvSpPr>
      <dsp:spPr>
        <a:xfrm>
          <a:off x="5015436" y="2393585"/>
          <a:ext cx="2518382" cy="2267221"/>
        </a:xfrm>
        <a:prstGeom prst="rect">
          <a:avLst/>
        </a:prstGeom>
        <a:solidFill>
          <a:prstClr val="white">
            <a:lumMod val="9500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Data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sensors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vessel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are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displayed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at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APP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for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IoS</a:t>
          </a:r>
          <a:r>
            <a:rPr lang="de-DE" sz="2200" kern="1200" dirty="0">
              <a:solidFill>
                <a:srgbClr val="003D8F"/>
              </a:solidFill>
              <a:latin typeface="Calibri" panose="020F0502020204030204"/>
              <a:ea typeface="+mn-ea"/>
              <a:cs typeface="+mn-cs"/>
            </a:rPr>
            <a:t> and Android</a:t>
          </a:r>
        </a:p>
      </dsp:txBody>
      <dsp:txXfrm>
        <a:off x="5015436" y="2393585"/>
        <a:ext cx="2518382" cy="226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AAA5D59A-CDD9-46E5-BF12-3C265DEA87C4}" type="datetimeFigureOut">
              <a:rPr lang="de-DE" smtClean="0"/>
              <a:t>11.03.2022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6C222C77-A65C-484C-93A9-B50507F7FD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50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D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1567152" y="635553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</a:lstStyle>
          <a:p>
            <a:fld id="{E0B7B22A-E50F-49AC-9B0C-B3352A12B2F8}" type="datetime1">
              <a:rPr lang="de-DE" smtClean="0"/>
              <a:pPr/>
              <a:t>11.03.2022</a:t>
            </a:fld>
            <a:r>
              <a:rPr lang="de-DE" dirty="0"/>
              <a:t> – Page </a:t>
            </a:r>
            <a:fld id="{88B63D75-6C02-4705-94CE-2C3349A1F378}" type="slidenum">
              <a:rPr lang="de-DE" smtClean="0"/>
              <a:pPr/>
              <a:t>‹Nr.›</a:t>
            </a:fld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35188" y="296863"/>
            <a:ext cx="9726612" cy="503237"/>
          </a:xfrm>
          <a:prstGeom prst="roundRect">
            <a:avLst/>
          </a:prstGeom>
          <a:solidFill>
            <a:srgbClr val="003D8F"/>
          </a:solidFill>
        </p:spPr>
        <p:txBody>
          <a:bodyPr/>
          <a:lstStyle>
            <a:lvl1pPr marL="0" indent="0">
              <a:buFont typeface="+mj-lt"/>
              <a:buNone/>
              <a:defRPr sz="2800" b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3F316B-A6A7-4255-9F5D-BA893ABA61FB}"/>
              </a:ext>
            </a:extLst>
          </p:cNvPr>
          <p:cNvSpPr txBox="1"/>
          <p:nvPr userDrawn="1"/>
        </p:nvSpPr>
        <p:spPr>
          <a:xfrm rot="16200000">
            <a:off x="9694616" y="3474401"/>
            <a:ext cx="468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FF0000"/>
                </a:solidFill>
                <a:latin typeface="Frutiger Linotype" panose="020B0604030504040204" pitchFamily="34" charset="0"/>
              </a:rPr>
              <a:t>CONFIDENTIAL 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– all </a:t>
            </a:r>
            <a:r>
              <a:rPr lang="de-DE" sz="1200" b="1" dirty="0" err="1">
                <a:solidFill>
                  <a:srgbClr val="003D8F"/>
                </a:solidFill>
                <a:latin typeface="Frutiger Linotype" panose="020B0604030504040204" pitchFamily="34" charset="0"/>
              </a:rPr>
              <a:t>rights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 </a:t>
            </a:r>
            <a:r>
              <a:rPr lang="de-DE" sz="1200" b="1" dirty="0" err="1">
                <a:solidFill>
                  <a:srgbClr val="003D8F"/>
                </a:solidFill>
                <a:latin typeface="Frutiger Linotype" panose="020B0604030504040204" pitchFamily="34" charset="0"/>
              </a:rPr>
              <a:t>reserved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 ©Weatherdock AG - 2021</a:t>
            </a:r>
          </a:p>
        </p:txBody>
      </p:sp>
    </p:spTree>
    <p:extLst>
      <p:ext uri="{BB962C8B-B14F-4D97-AF65-F5344CB8AC3E}">
        <p14:creationId xmlns:p14="http://schemas.microsoft.com/office/powerpoint/2010/main" val="55329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D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35188" y="1268413"/>
            <a:ext cx="9726612" cy="460851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0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  <a:lvl2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2pPr>
            <a:lvl3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3pPr>
            <a:lvl4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4pPr>
            <a:lvl5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048933" y="6483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</a:lstStyle>
          <a:p>
            <a:fld id="{E0B7B22A-E50F-49AC-9B0C-B3352A12B2F8}" type="datetime1">
              <a:rPr lang="de-DE" smtClean="0"/>
              <a:t>11.03.2022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‹Nr.›</a:t>
            </a:fld>
            <a:endParaRPr lang="de-DE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35188" y="296863"/>
            <a:ext cx="9726612" cy="503237"/>
          </a:xfrm>
          <a:prstGeom prst="roundRect">
            <a:avLst/>
          </a:prstGeom>
          <a:solidFill>
            <a:srgbClr val="003D8F"/>
          </a:solidFill>
        </p:spPr>
        <p:txBody>
          <a:bodyPr/>
          <a:lstStyle>
            <a:lvl1pPr marL="514350" indent="-514350">
              <a:buFont typeface="+mj-lt"/>
              <a:buAutoNum type="arabicPeriod"/>
              <a:defRPr sz="28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C0E4300-1185-4BF8-8682-583389687F26}"/>
              </a:ext>
            </a:extLst>
          </p:cNvPr>
          <p:cNvSpPr txBox="1"/>
          <p:nvPr userDrawn="1"/>
        </p:nvSpPr>
        <p:spPr>
          <a:xfrm rot="16200000">
            <a:off x="9694616" y="3474401"/>
            <a:ext cx="468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FF0000"/>
                </a:solidFill>
                <a:latin typeface="Frutiger Linotype" panose="020B0604030504040204" pitchFamily="34" charset="0"/>
              </a:rPr>
              <a:t>CONFIDENTIAL 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– all </a:t>
            </a:r>
            <a:r>
              <a:rPr lang="de-DE" sz="1200" b="1" dirty="0" err="1">
                <a:solidFill>
                  <a:srgbClr val="003D8F"/>
                </a:solidFill>
                <a:latin typeface="Frutiger Linotype" panose="020B0604030504040204" pitchFamily="34" charset="0"/>
              </a:rPr>
              <a:t>rights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 </a:t>
            </a:r>
            <a:r>
              <a:rPr lang="de-DE" sz="1200" b="1" dirty="0" err="1">
                <a:solidFill>
                  <a:srgbClr val="003D8F"/>
                </a:solidFill>
                <a:latin typeface="Frutiger Linotype" panose="020B0604030504040204" pitchFamily="34" charset="0"/>
              </a:rPr>
              <a:t>reserved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 ©Weatherdock AG - 2021</a:t>
            </a:r>
          </a:p>
        </p:txBody>
      </p:sp>
    </p:spTree>
    <p:extLst>
      <p:ext uri="{BB962C8B-B14F-4D97-AF65-F5344CB8AC3E}">
        <p14:creationId xmlns:p14="http://schemas.microsoft.com/office/powerpoint/2010/main" val="356155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700348" y="736146"/>
            <a:ext cx="4482935" cy="2333624"/>
            <a:chOff x="128377" y="220038"/>
            <a:chExt cx="1553153" cy="80850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0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81633" y="3434388"/>
            <a:ext cx="5517087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Headline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0096" y="5242413"/>
            <a:ext cx="11288940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Sub-Headline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12203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503938" cy="6858000"/>
          </a:xfrm>
          <a:prstGeom prst="rect">
            <a:avLst/>
          </a:pr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-363794" y="5781343"/>
            <a:ext cx="12562418" cy="798661"/>
            <a:chOff x="0" y="5705140"/>
            <a:chExt cx="12198624" cy="79866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5"/>
            <a:srcRect r="85224"/>
            <a:stretch/>
          </p:blipFill>
          <p:spPr>
            <a:xfrm>
              <a:off x="0" y="5705140"/>
              <a:ext cx="1803400" cy="79864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6"/>
            <a:srcRect l="14830"/>
            <a:stretch/>
          </p:blipFill>
          <p:spPr>
            <a:xfrm>
              <a:off x="1803399" y="5705156"/>
              <a:ext cx="10395225" cy="798645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 userDrawn="1"/>
        </p:nvSpPr>
        <p:spPr>
          <a:xfrm>
            <a:off x="28543" y="6039208"/>
            <a:ext cx="1503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Weatherdock AG</a:t>
            </a:r>
          </a:p>
          <a:p>
            <a:r>
              <a:rPr lang="de-DE" sz="10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Emmericher</a:t>
            </a:r>
            <a:r>
              <a:rPr lang="de-DE" sz="1000" b="1" baseline="0" dirty="0">
                <a:solidFill>
                  <a:schemeClr val="bg1"/>
                </a:solidFill>
                <a:latin typeface="Frutiger Linotype" panose="020B0604030504040204" pitchFamily="34" charset="0"/>
              </a:rPr>
              <a:t> </a:t>
            </a:r>
            <a:r>
              <a:rPr lang="de-DE" sz="1000" b="1" baseline="0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Strasse</a:t>
            </a:r>
            <a:r>
              <a:rPr lang="de-DE" sz="1000" b="1" baseline="0" dirty="0">
                <a:solidFill>
                  <a:schemeClr val="bg1"/>
                </a:solidFill>
                <a:latin typeface="Frutiger Linotype" panose="020B0604030504040204" pitchFamily="34" charset="0"/>
              </a:rPr>
              <a:t> 17</a:t>
            </a:r>
            <a:endParaRPr lang="de-DE" sz="1000" b="1" dirty="0">
              <a:solidFill>
                <a:schemeClr val="bg1"/>
              </a:solidFill>
              <a:latin typeface="Frutiger Linotype" panose="020B0604030504040204" pitchFamily="34" charset="0"/>
            </a:endParaRPr>
          </a:p>
          <a:p>
            <a:r>
              <a:rPr lang="de-DE" sz="10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D – 90411 Nürnberg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128378" y="236972"/>
            <a:ext cx="1225800" cy="638099"/>
            <a:chOff x="128377" y="220038"/>
            <a:chExt cx="1553153" cy="80850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731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bg1"/>
          </a:solidFill>
          <a:latin typeface="Frutiger Linotype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3D8F"/>
          </a:solidFill>
          <a:latin typeface="Frutiger Linotype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 userDrawn="1">
          <p15:clr>
            <a:srgbClr val="F26B43"/>
          </p15:clr>
        </p15:guide>
        <p15:guide id="2" pos="1345" userDrawn="1">
          <p15:clr>
            <a:srgbClr val="F26B43"/>
          </p15:clr>
        </p15:guide>
        <p15:guide id="3" orient="horz" pos="187" userDrawn="1">
          <p15:clr>
            <a:srgbClr val="F26B43"/>
          </p15:clr>
        </p15:guide>
        <p15:guide id="4" orient="horz" pos="504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74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800" y="1"/>
            <a:ext cx="6807200" cy="4876799"/>
          </a:xfrm>
          <a:prstGeom prst="rect">
            <a:avLst/>
          </a:prstGeom>
        </p:spPr>
      </p:pic>
      <p:sp>
        <p:nvSpPr>
          <p:cNvPr id="9" name="Freihandform 8"/>
          <p:cNvSpPr/>
          <p:nvPr userDrawn="1"/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7192446 w 12191999"/>
              <a:gd name="connsiteY1" fmla="*/ 0 h 6857999"/>
              <a:gd name="connsiteX2" fmla="*/ 6093211 w 12191999"/>
              <a:gd name="connsiteY2" fmla="*/ 1903930 h 6857999"/>
              <a:gd name="connsiteX3" fmla="*/ 6093522 w 12191999"/>
              <a:gd name="connsiteY3" fmla="*/ 1904110 h 6857999"/>
              <a:gd name="connsiteX4" fmla="*/ 6041516 w 12191999"/>
              <a:gd name="connsiteY4" fmla="*/ 1999925 h 6857999"/>
              <a:gd name="connsiteX5" fmla="*/ 5997088 w 12191999"/>
              <a:gd name="connsiteY5" fmla="*/ 2219988 h 6857999"/>
              <a:gd name="connsiteX6" fmla="*/ 6562446 w 12191999"/>
              <a:gd name="connsiteY6" fmla="*/ 2785347 h 6857999"/>
              <a:gd name="connsiteX7" fmla="*/ 7031250 w 12191999"/>
              <a:gd name="connsiteY7" fmla="*/ 2536085 h 6857999"/>
              <a:gd name="connsiteX8" fmla="*/ 7074334 w 12191999"/>
              <a:gd name="connsiteY8" fmla="*/ 2456708 h 6857999"/>
              <a:gd name="connsiteX9" fmla="*/ 8492715 w 12191999"/>
              <a:gd name="connsiteY9" fmla="*/ 0 h 6857999"/>
              <a:gd name="connsiteX10" fmla="*/ 8610312 w 12191999"/>
              <a:gd name="connsiteY10" fmla="*/ 0 h 6857999"/>
              <a:gd name="connsiteX11" fmla="*/ 6575817 w 12191999"/>
              <a:gd name="connsiteY11" fmla="*/ 3523849 h 6857999"/>
              <a:gd name="connsiteX12" fmla="*/ 6577745 w 12191999"/>
              <a:gd name="connsiteY12" fmla="*/ 3524962 h 6857999"/>
              <a:gd name="connsiteX13" fmla="*/ 6538130 w 12191999"/>
              <a:gd name="connsiteY13" fmla="*/ 3597946 h 6857999"/>
              <a:gd name="connsiteX14" fmla="*/ 6493701 w 12191999"/>
              <a:gd name="connsiteY14" fmla="*/ 3818010 h 6857999"/>
              <a:gd name="connsiteX15" fmla="*/ 7059061 w 12191999"/>
              <a:gd name="connsiteY15" fmla="*/ 4383368 h 6857999"/>
              <a:gd name="connsiteX16" fmla="*/ 7579991 w 12191999"/>
              <a:gd name="connsiteY16" fmla="*/ 4038072 h 6857999"/>
              <a:gd name="connsiteX17" fmla="*/ 7580910 w 12191999"/>
              <a:gd name="connsiteY17" fmla="*/ 4035111 h 6857999"/>
              <a:gd name="connsiteX18" fmla="*/ 9910583 w 12191999"/>
              <a:gd name="connsiteY18" fmla="*/ 0 h 6857999"/>
              <a:gd name="connsiteX19" fmla="*/ 10022436 w 12191999"/>
              <a:gd name="connsiteY19" fmla="*/ 0 h 6857999"/>
              <a:gd name="connsiteX20" fmla="*/ 7990951 w 12191999"/>
              <a:gd name="connsiteY20" fmla="*/ 3518635 h 6857999"/>
              <a:gd name="connsiteX21" fmla="*/ 7993356 w 12191999"/>
              <a:gd name="connsiteY21" fmla="*/ 3520024 h 6857999"/>
              <a:gd name="connsiteX22" fmla="*/ 7969932 w 12191999"/>
              <a:gd name="connsiteY22" fmla="*/ 3548413 h 6857999"/>
              <a:gd name="connsiteX23" fmla="*/ 7873378 w 12191999"/>
              <a:gd name="connsiteY23" fmla="*/ 3864510 h 6857999"/>
              <a:gd name="connsiteX24" fmla="*/ 8438737 w 12191999"/>
              <a:gd name="connsiteY24" fmla="*/ 4429870 h 6857999"/>
              <a:gd name="connsiteX25" fmla="*/ 8959667 w 12191999"/>
              <a:gd name="connsiteY25" fmla="*/ 4084574 h 6857999"/>
              <a:gd name="connsiteX26" fmla="*/ 8961418 w 12191999"/>
              <a:gd name="connsiteY26" fmla="*/ 4078935 h 6857999"/>
              <a:gd name="connsiteX27" fmla="*/ 8966153 w 12191999"/>
              <a:gd name="connsiteY27" fmla="*/ 4081669 h 6857999"/>
              <a:gd name="connsiteX28" fmla="*/ 11322707 w 12191999"/>
              <a:gd name="connsiteY28" fmla="*/ 0 h 6857999"/>
              <a:gd name="connsiteX29" fmla="*/ 11441962 w 12191999"/>
              <a:gd name="connsiteY29" fmla="*/ 0 h 6857999"/>
              <a:gd name="connsiteX30" fmla="*/ 9409543 w 12191999"/>
              <a:gd name="connsiteY30" fmla="*/ 3520253 h 6857999"/>
              <a:gd name="connsiteX31" fmla="*/ 9417759 w 12191999"/>
              <a:gd name="connsiteY31" fmla="*/ 3524996 h 6857999"/>
              <a:gd name="connsiteX32" fmla="*/ 9398439 w 12191999"/>
              <a:gd name="connsiteY32" fmla="*/ 3548414 h 6857999"/>
              <a:gd name="connsiteX33" fmla="*/ 9301883 w 12191999"/>
              <a:gd name="connsiteY33" fmla="*/ 3864511 h 6857999"/>
              <a:gd name="connsiteX34" fmla="*/ 9867242 w 12191999"/>
              <a:gd name="connsiteY34" fmla="*/ 4429870 h 6857999"/>
              <a:gd name="connsiteX35" fmla="*/ 10388172 w 12191999"/>
              <a:gd name="connsiteY35" fmla="*/ 4084575 h 6857999"/>
              <a:gd name="connsiteX36" fmla="*/ 10393022 w 12191999"/>
              <a:gd name="connsiteY36" fmla="*/ 4068950 h 6857999"/>
              <a:gd name="connsiteX37" fmla="*/ 12191999 w 12191999"/>
              <a:gd name="connsiteY37" fmla="*/ 953031 h 6857999"/>
              <a:gd name="connsiteX38" fmla="*/ 12191999 w 12191999"/>
              <a:gd name="connsiteY38" fmla="*/ 1156716 h 6857999"/>
              <a:gd name="connsiteX39" fmla="*/ 10822369 w 12191999"/>
              <a:gd name="connsiteY39" fmla="*/ 3528985 h 6857999"/>
              <a:gd name="connsiteX40" fmla="*/ 10824527 w 12191999"/>
              <a:gd name="connsiteY40" fmla="*/ 3530231 h 6857999"/>
              <a:gd name="connsiteX41" fmla="*/ 10809525 w 12191999"/>
              <a:gd name="connsiteY41" fmla="*/ 3548414 h 6857999"/>
              <a:gd name="connsiteX42" fmla="*/ 10712970 w 12191999"/>
              <a:gd name="connsiteY42" fmla="*/ 3864511 h 6857999"/>
              <a:gd name="connsiteX43" fmla="*/ 11278329 w 12191999"/>
              <a:gd name="connsiteY43" fmla="*/ 4429870 h 6857999"/>
              <a:gd name="connsiteX44" fmla="*/ 11747134 w 12191999"/>
              <a:gd name="connsiteY44" fmla="*/ 4180609 h 6857999"/>
              <a:gd name="connsiteX45" fmla="*/ 11795780 w 12191999"/>
              <a:gd name="connsiteY45" fmla="*/ 4090985 h 6857999"/>
              <a:gd name="connsiteX46" fmla="*/ 11797571 w 12191999"/>
              <a:gd name="connsiteY46" fmla="*/ 4092019 h 6857999"/>
              <a:gd name="connsiteX47" fmla="*/ 12191999 w 12191999"/>
              <a:gd name="connsiteY47" fmla="*/ 3408850 h 6857999"/>
              <a:gd name="connsiteX48" fmla="*/ 12191999 w 12191999"/>
              <a:gd name="connsiteY48" fmla="*/ 6857999 h 6857999"/>
              <a:gd name="connsiteX49" fmla="*/ 0 w 12191999"/>
              <a:gd name="connsiteY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7192446" y="0"/>
                </a:lnTo>
                <a:lnTo>
                  <a:pt x="6093211" y="1903930"/>
                </a:lnTo>
                <a:lnTo>
                  <a:pt x="6093522" y="1904110"/>
                </a:lnTo>
                <a:lnTo>
                  <a:pt x="6041516" y="1999925"/>
                </a:lnTo>
                <a:cubicBezTo>
                  <a:pt x="6012907" y="2067564"/>
                  <a:pt x="5997088" y="2141928"/>
                  <a:pt x="5997088" y="2219988"/>
                </a:cubicBezTo>
                <a:cubicBezTo>
                  <a:pt x="5997088" y="2532227"/>
                  <a:pt x="6250208" y="2785347"/>
                  <a:pt x="6562446" y="2785347"/>
                </a:cubicBezTo>
                <a:cubicBezTo>
                  <a:pt x="6757595" y="2785347"/>
                  <a:pt x="6929651" y="2686472"/>
                  <a:pt x="7031250" y="2536085"/>
                </a:cubicBezTo>
                <a:lnTo>
                  <a:pt x="7074334" y="2456708"/>
                </a:lnTo>
                <a:lnTo>
                  <a:pt x="8492715" y="0"/>
                </a:lnTo>
                <a:lnTo>
                  <a:pt x="8610312" y="0"/>
                </a:lnTo>
                <a:lnTo>
                  <a:pt x="6575817" y="3523849"/>
                </a:lnTo>
                <a:lnTo>
                  <a:pt x="6577745" y="3524962"/>
                </a:lnTo>
                <a:lnTo>
                  <a:pt x="6538130" y="3597946"/>
                </a:lnTo>
                <a:cubicBezTo>
                  <a:pt x="6509522" y="3665584"/>
                  <a:pt x="6493701" y="3739949"/>
                  <a:pt x="6493701" y="3818010"/>
                </a:cubicBezTo>
                <a:cubicBezTo>
                  <a:pt x="6493701" y="4130248"/>
                  <a:pt x="6746821" y="4383368"/>
                  <a:pt x="7059061" y="4383368"/>
                </a:cubicBezTo>
                <a:cubicBezTo>
                  <a:pt x="7293240" y="4383369"/>
                  <a:pt x="7494164" y="4240989"/>
                  <a:pt x="7579991" y="4038072"/>
                </a:cubicBezTo>
                <a:lnTo>
                  <a:pt x="7580910" y="4035111"/>
                </a:lnTo>
                <a:lnTo>
                  <a:pt x="9910583" y="0"/>
                </a:lnTo>
                <a:lnTo>
                  <a:pt x="10022436" y="0"/>
                </a:lnTo>
                <a:lnTo>
                  <a:pt x="7990951" y="3518635"/>
                </a:lnTo>
                <a:lnTo>
                  <a:pt x="7993356" y="3520024"/>
                </a:lnTo>
                <a:lnTo>
                  <a:pt x="7969932" y="3548413"/>
                </a:lnTo>
                <a:cubicBezTo>
                  <a:pt x="7908973" y="3638645"/>
                  <a:pt x="7873378" y="3747422"/>
                  <a:pt x="7873378" y="3864510"/>
                </a:cubicBezTo>
                <a:cubicBezTo>
                  <a:pt x="7873378" y="4176750"/>
                  <a:pt x="8126498" y="4429870"/>
                  <a:pt x="8438737" y="4429870"/>
                </a:cubicBezTo>
                <a:cubicBezTo>
                  <a:pt x="8672915" y="4429870"/>
                  <a:pt x="8873841" y="4287489"/>
                  <a:pt x="8959667" y="4084574"/>
                </a:cubicBezTo>
                <a:lnTo>
                  <a:pt x="8961418" y="4078935"/>
                </a:lnTo>
                <a:lnTo>
                  <a:pt x="8966153" y="4081669"/>
                </a:lnTo>
                <a:lnTo>
                  <a:pt x="11322707" y="0"/>
                </a:lnTo>
                <a:lnTo>
                  <a:pt x="11441962" y="0"/>
                </a:lnTo>
                <a:lnTo>
                  <a:pt x="9409543" y="3520253"/>
                </a:lnTo>
                <a:lnTo>
                  <a:pt x="9417759" y="3524996"/>
                </a:lnTo>
                <a:lnTo>
                  <a:pt x="9398439" y="3548414"/>
                </a:lnTo>
                <a:cubicBezTo>
                  <a:pt x="9337479" y="3638646"/>
                  <a:pt x="9301883" y="3747422"/>
                  <a:pt x="9301883" y="3864511"/>
                </a:cubicBezTo>
                <a:cubicBezTo>
                  <a:pt x="9301883" y="4176750"/>
                  <a:pt x="9555003" y="4429870"/>
                  <a:pt x="9867242" y="4429870"/>
                </a:cubicBezTo>
                <a:cubicBezTo>
                  <a:pt x="10101421" y="4429870"/>
                  <a:pt x="10302346" y="4287490"/>
                  <a:pt x="10388172" y="4084575"/>
                </a:cubicBezTo>
                <a:lnTo>
                  <a:pt x="10393022" y="4068950"/>
                </a:lnTo>
                <a:lnTo>
                  <a:pt x="12191999" y="953031"/>
                </a:lnTo>
                <a:lnTo>
                  <a:pt x="12191999" y="1156716"/>
                </a:lnTo>
                <a:lnTo>
                  <a:pt x="10822369" y="3528985"/>
                </a:lnTo>
                <a:lnTo>
                  <a:pt x="10824527" y="3530231"/>
                </a:lnTo>
                <a:lnTo>
                  <a:pt x="10809525" y="3548414"/>
                </a:lnTo>
                <a:cubicBezTo>
                  <a:pt x="10748565" y="3638645"/>
                  <a:pt x="10712970" y="3747421"/>
                  <a:pt x="10712970" y="3864511"/>
                </a:cubicBezTo>
                <a:cubicBezTo>
                  <a:pt x="10712970" y="4176750"/>
                  <a:pt x="10966090" y="4429870"/>
                  <a:pt x="11278329" y="4429870"/>
                </a:cubicBezTo>
                <a:cubicBezTo>
                  <a:pt x="11473478" y="4429870"/>
                  <a:pt x="11645534" y="4330995"/>
                  <a:pt x="11747134" y="4180609"/>
                </a:cubicBezTo>
                <a:lnTo>
                  <a:pt x="11795780" y="4090985"/>
                </a:lnTo>
                <a:lnTo>
                  <a:pt x="11797571" y="4092019"/>
                </a:lnTo>
                <a:lnTo>
                  <a:pt x="12191999" y="340885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9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2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5400" dirty="0"/>
              <a:t>IoT </a:t>
            </a:r>
            <a:r>
              <a:rPr lang="de-DE" sz="5400" dirty="0" err="1"/>
              <a:t>for</a:t>
            </a:r>
            <a:r>
              <a:rPr lang="de-DE" sz="5400" dirty="0"/>
              <a:t> Marinas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11.03.2022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1</a:t>
            </a:fld>
            <a:endParaRPr lang="de-DE"/>
          </a:p>
          <a:p>
            <a:endParaRPr lang="de-DE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ADD16A00-5112-4AA1-B044-8AC8F77D0982}"/>
              </a:ext>
            </a:extLst>
          </p:cNvPr>
          <p:cNvSpPr txBox="1">
            <a:spLocks/>
          </p:cNvSpPr>
          <p:nvPr/>
        </p:nvSpPr>
        <p:spPr>
          <a:xfrm>
            <a:off x="10903693" y="6494896"/>
            <a:ext cx="108309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July</a:t>
            </a:r>
            <a:r>
              <a:rPr lang="de-DE" dirty="0"/>
              <a:t> 2021</a:t>
            </a:r>
          </a:p>
          <a:p>
            <a:endParaRPr lang="de-DE" dirty="0"/>
          </a:p>
        </p:txBody>
      </p:sp>
      <p:sp>
        <p:nvSpPr>
          <p:cNvPr id="2" name="Marker1">
            <a:extLst>
              <a:ext uri="{FF2B5EF4-FFF2-40B4-BE49-F238E27FC236}">
                <a16:creationId xmlns:a16="http://schemas.microsoft.com/office/drawing/2014/main" id="{E49ACE41-1F14-4DFB-8DFA-0FD0936BF1E0}"/>
              </a:ext>
            </a:extLst>
          </p:cNvPr>
          <p:cNvSpPr/>
          <p:nvPr/>
        </p:nvSpPr>
        <p:spPr>
          <a:xfrm>
            <a:off x="127000" y="6540500"/>
            <a:ext cx="254000" cy="254000"/>
          </a:xfrm>
          <a:prstGeom prst="pie">
            <a:avLst>
              <a:gd name="adj1" fmla="val 16200000"/>
              <a:gd name="adj2" fmla="val 16200000"/>
            </a:avLst>
          </a:prstGeom>
          <a:solidFill>
            <a:srgbClr val="00FF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Marker2">
            <a:extLst>
              <a:ext uri="{FF2B5EF4-FFF2-40B4-BE49-F238E27FC236}">
                <a16:creationId xmlns:a16="http://schemas.microsoft.com/office/drawing/2014/main" id="{527D540E-1757-408B-8207-12C01CB17641}"/>
              </a:ext>
            </a:extLst>
          </p:cNvPr>
          <p:cNvSpPr/>
          <p:nvPr/>
        </p:nvSpPr>
        <p:spPr>
          <a:xfrm>
            <a:off x="127000" y="6540500"/>
            <a:ext cx="254000" cy="254000"/>
          </a:xfrm>
          <a:prstGeom prst="pie">
            <a:avLst>
              <a:gd name="adj1" fmla="val 10440000"/>
              <a:gd name="adj2" fmla="val 16200000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Marker3">
            <a:extLst>
              <a:ext uri="{FF2B5EF4-FFF2-40B4-BE49-F238E27FC236}">
                <a16:creationId xmlns:a16="http://schemas.microsoft.com/office/drawing/2014/main" id="{95AF5BA2-7157-4471-9639-D9F52E759F11}"/>
              </a:ext>
            </a:extLst>
          </p:cNvPr>
          <p:cNvSpPr txBox="1"/>
          <p:nvPr/>
        </p:nvSpPr>
        <p:spPr>
          <a:xfrm>
            <a:off x="317500" y="6604000"/>
            <a:ext cx="360996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800"/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4139358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2EDA8E-E016-4ACE-858C-77B6A10C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11.03.2022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2</a:t>
            </a:fld>
            <a:endParaRPr lang="de-DE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64CB08-A102-4CD6-878E-27FF18A0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Marina IoT Background</a:t>
            </a:r>
          </a:p>
        </p:txBody>
      </p:sp>
      <p:sp>
        <p:nvSpPr>
          <p:cNvPr id="23" name="Datumsplatzhalter 2">
            <a:extLst>
              <a:ext uri="{FF2B5EF4-FFF2-40B4-BE49-F238E27FC236}">
                <a16:creationId xmlns:a16="http://schemas.microsoft.com/office/drawing/2014/main" id="{26F0D5AF-B0A9-459B-973D-1E65DBE64772}"/>
              </a:ext>
            </a:extLst>
          </p:cNvPr>
          <p:cNvSpPr txBox="1">
            <a:spLocks/>
          </p:cNvSpPr>
          <p:nvPr/>
        </p:nvSpPr>
        <p:spPr>
          <a:xfrm>
            <a:off x="10903693" y="6494896"/>
            <a:ext cx="108309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2021</a:t>
            </a:r>
          </a:p>
          <a:p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4BD4523-381C-4CCC-A0AB-5FE9B155D570}"/>
              </a:ext>
            </a:extLst>
          </p:cNvPr>
          <p:cNvSpPr txBox="1"/>
          <p:nvPr/>
        </p:nvSpPr>
        <p:spPr>
          <a:xfrm rot="16200000">
            <a:off x="-1116418" y="2982226"/>
            <a:ext cx="364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Frutiger Linotype" panose="020B0604030504040204" pitchFamily="34" charset="0"/>
              </a:rPr>
              <a:t>IoT </a:t>
            </a:r>
            <a:r>
              <a:rPr lang="de-DE" sz="2800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for</a:t>
            </a:r>
            <a:r>
              <a:rPr lang="de-DE" sz="2800" dirty="0">
                <a:solidFill>
                  <a:schemeClr val="bg1"/>
                </a:solidFill>
                <a:latin typeface="Frutiger Linotype" panose="020B0604030504040204" pitchFamily="34" charset="0"/>
              </a:rPr>
              <a:t> Marinas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E84115-4E2B-406F-BC50-2133A3C27150}"/>
              </a:ext>
            </a:extLst>
          </p:cNvPr>
          <p:cNvSpPr txBox="1"/>
          <p:nvPr/>
        </p:nvSpPr>
        <p:spPr>
          <a:xfrm>
            <a:off x="2381692" y="933297"/>
            <a:ext cx="86495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3D8F"/>
                </a:solidFill>
              </a:rPr>
              <a:t>IoT </a:t>
            </a:r>
            <a:r>
              <a:rPr lang="de-DE" sz="2800" dirty="0" err="1">
                <a:solidFill>
                  <a:srgbClr val="003D8F"/>
                </a:solidFill>
              </a:rPr>
              <a:t>is</a:t>
            </a:r>
            <a:r>
              <a:rPr lang="de-DE" sz="2800" dirty="0">
                <a:solidFill>
                  <a:srgbClr val="003D8F"/>
                </a:solidFill>
              </a:rPr>
              <a:t> a Tech-Trend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3D8F"/>
                </a:solidFill>
              </a:rPr>
              <a:t>IoT stands </a:t>
            </a:r>
            <a:r>
              <a:rPr lang="de-DE" sz="2800" dirty="0" err="1">
                <a:solidFill>
                  <a:srgbClr val="003D8F"/>
                </a:solidFill>
              </a:rPr>
              <a:t>for</a:t>
            </a:r>
            <a:r>
              <a:rPr lang="de-DE" sz="2800" dirty="0">
                <a:solidFill>
                  <a:srgbClr val="003D8F"/>
                </a:solidFill>
              </a:rPr>
              <a:t> „Internet </a:t>
            </a:r>
            <a:r>
              <a:rPr lang="de-DE" sz="2800" dirty="0" err="1">
                <a:solidFill>
                  <a:srgbClr val="003D8F"/>
                </a:solidFill>
              </a:rPr>
              <a:t>of</a:t>
            </a:r>
            <a:r>
              <a:rPr lang="de-DE" sz="2800" dirty="0">
                <a:solidFill>
                  <a:srgbClr val="003D8F"/>
                </a:solidFill>
              </a:rPr>
              <a:t> Things“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D8F"/>
                </a:solidFill>
              </a:rPr>
              <a:t>The</a:t>
            </a:r>
            <a:r>
              <a:rPr lang="en-US" sz="2800" b="1" dirty="0">
                <a:solidFill>
                  <a:srgbClr val="003D8F"/>
                </a:solidFill>
              </a:rPr>
              <a:t> Internet of things </a:t>
            </a:r>
            <a:r>
              <a:rPr lang="en-US" sz="2800" dirty="0">
                <a:solidFill>
                  <a:srgbClr val="003D8F"/>
                </a:solidFill>
              </a:rPr>
              <a:t>are physical objects that are equipped with sensors, software, and other technologies that </a:t>
            </a:r>
            <a:r>
              <a:rPr lang="en-US" sz="2800" b="1" dirty="0">
                <a:solidFill>
                  <a:srgbClr val="003D8F"/>
                </a:solidFill>
              </a:rPr>
              <a:t>connect and exchange data </a:t>
            </a:r>
            <a:r>
              <a:rPr lang="en-US" sz="2800" dirty="0">
                <a:solidFill>
                  <a:srgbClr val="003D8F"/>
                </a:solidFill>
              </a:rPr>
              <a:t>with other devices </a:t>
            </a:r>
            <a:r>
              <a:rPr lang="en-US" sz="2800" b="1" dirty="0">
                <a:solidFill>
                  <a:srgbClr val="003D8F"/>
                </a:solidFill>
              </a:rPr>
              <a:t>over the Internet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D8F"/>
                </a:solidFill>
              </a:rPr>
              <a:t>For “us” it means with that new technology </a:t>
            </a:r>
            <a:r>
              <a:rPr lang="en-US" sz="2800" b="1" dirty="0">
                <a:solidFill>
                  <a:srgbClr val="003D8F"/>
                </a:solidFill>
              </a:rPr>
              <a:t>the vessel data can be remotely monitored by the owner</a:t>
            </a:r>
            <a:r>
              <a:rPr lang="en-US" sz="2800" dirty="0">
                <a:solidFill>
                  <a:srgbClr val="003D8F"/>
                </a:solidFill>
              </a:rPr>
              <a:t>! </a:t>
            </a:r>
            <a:endParaRPr lang="de-DE" sz="2800" dirty="0">
              <a:solidFill>
                <a:srgbClr val="003D8F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53FA94B-3738-4756-8616-53F81CCAA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461" y="4520666"/>
            <a:ext cx="4305300" cy="19145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C8588AE-115E-4964-B65D-ED4F2D39D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633" y="885358"/>
            <a:ext cx="1747405" cy="1021631"/>
          </a:xfrm>
          <a:prstGeom prst="rect">
            <a:avLst/>
          </a:prstGeom>
        </p:spPr>
      </p:pic>
      <p:sp>
        <p:nvSpPr>
          <p:cNvPr id="7" name="Marker1">
            <a:extLst>
              <a:ext uri="{FF2B5EF4-FFF2-40B4-BE49-F238E27FC236}">
                <a16:creationId xmlns:a16="http://schemas.microsoft.com/office/drawing/2014/main" id="{546D0D2E-A3D9-4143-8C43-35FB98560F81}"/>
              </a:ext>
            </a:extLst>
          </p:cNvPr>
          <p:cNvSpPr/>
          <p:nvPr/>
        </p:nvSpPr>
        <p:spPr>
          <a:xfrm>
            <a:off x="127000" y="6540500"/>
            <a:ext cx="254000" cy="254000"/>
          </a:xfrm>
          <a:prstGeom prst="pie">
            <a:avLst>
              <a:gd name="adj1" fmla="val 16200000"/>
              <a:gd name="adj2" fmla="val 16200000"/>
            </a:avLst>
          </a:prstGeom>
          <a:solidFill>
            <a:srgbClr val="00FF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Marker2">
            <a:extLst>
              <a:ext uri="{FF2B5EF4-FFF2-40B4-BE49-F238E27FC236}">
                <a16:creationId xmlns:a16="http://schemas.microsoft.com/office/drawing/2014/main" id="{A69ADBE1-7B6C-4FE4-B592-60331CF1DE76}"/>
              </a:ext>
            </a:extLst>
          </p:cNvPr>
          <p:cNvSpPr/>
          <p:nvPr/>
        </p:nvSpPr>
        <p:spPr>
          <a:xfrm>
            <a:off x="127000" y="6540500"/>
            <a:ext cx="254000" cy="254000"/>
          </a:xfrm>
          <a:prstGeom prst="pie">
            <a:avLst>
              <a:gd name="adj1" fmla="val 11160000"/>
              <a:gd name="adj2" fmla="val 16200000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Marker3">
            <a:extLst>
              <a:ext uri="{FF2B5EF4-FFF2-40B4-BE49-F238E27FC236}">
                <a16:creationId xmlns:a16="http://schemas.microsoft.com/office/drawing/2014/main" id="{0F4F343B-4964-4C45-9BD0-DF69117C0A47}"/>
              </a:ext>
            </a:extLst>
          </p:cNvPr>
          <p:cNvSpPr txBox="1"/>
          <p:nvPr/>
        </p:nvSpPr>
        <p:spPr>
          <a:xfrm>
            <a:off x="317500" y="6604000"/>
            <a:ext cx="360996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800"/>
              <a:t>77%</a:t>
            </a:r>
          </a:p>
        </p:txBody>
      </p:sp>
    </p:spTree>
    <p:extLst>
      <p:ext uri="{BB962C8B-B14F-4D97-AF65-F5344CB8AC3E}">
        <p14:creationId xmlns:p14="http://schemas.microsoft.com/office/powerpoint/2010/main" val="190069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2EDA8E-E016-4ACE-858C-77B6A10C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11.03.2022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3</a:t>
            </a:fld>
            <a:endParaRPr lang="de-DE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64CB08-A102-4CD6-878E-27FF18A0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Marina IoT Background</a:t>
            </a:r>
          </a:p>
        </p:txBody>
      </p:sp>
      <p:sp>
        <p:nvSpPr>
          <p:cNvPr id="23" name="Datumsplatzhalter 2">
            <a:extLst>
              <a:ext uri="{FF2B5EF4-FFF2-40B4-BE49-F238E27FC236}">
                <a16:creationId xmlns:a16="http://schemas.microsoft.com/office/drawing/2014/main" id="{26F0D5AF-B0A9-459B-973D-1E65DBE64772}"/>
              </a:ext>
            </a:extLst>
          </p:cNvPr>
          <p:cNvSpPr txBox="1">
            <a:spLocks/>
          </p:cNvSpPr>
          <p:nvPr/>
        </p:nvSpPr>
        <p:spPr>
          <a:xfrm>
            <a:off x="10903693" y="6494896"/>
            <a:ext cx="108309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2021</a:t>
            </a:r>
          </a:p>
          <a:p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4BD4523-381C-4CCC-A0AB-5FE9B155D570}"/>
              </a:ext>
            </a:extLst>
          </p:cNvPr>
          <p:cNvSpPr txBox="1"/>
          <p:nvPr/>
        </p:nvSpPr>
        <p:spPr>
          <a:xfrm rot="16200000">
            <a:off x="-1116418" y="2982226"/>
            <a:ext cx="364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Frutiger Linotype" panose="020B0604030504040204" pitchFamily="34" charset="0"/>
              </a:rPr>
              <a:t>IoT </a:t>
            </a:r>
            <a:r>
              <a:rPr lang="de-DE" sz="2800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for</a:t>
            </a:r>
            <a:r>
              <a:rPr lang="de-DE" sz="2800" dirty="0">
                <a:solidFill>
                  <a:schemeClr val="bg1"/>
                </a:solidFill>
                <a:latin typeface="Frutiger Linotype" panose="020B0604030504040204" pitchFamily="34" charset="0"/>
              </a:rPr>
              <a:t> Marinas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8588AE-115E-4964-B65D-ED4F2D39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633" y="885358"/>
            <a:ext cx="1747405" cy="1021631"/>
          </a:xfrm>
          <a:prstGeom prst="rect">
            <a:avLst/>
          </a:prstGeom>
        </p:spPr>
      </p:pic>
      <p:sp>
        <p:nvSpPr>
          <p:cNvPr id="7" name="Marker1">
            <a:extLst>
              <a:ext uri="{FF2B5EF4-FFF2-40B4-BE49-F238E27FC236}">
                <a16:creationId xmlns:a16="http://schemas.microsoft.com/office/drawing/2014/main" id="{546D0D2E-A3D9-4143-8C43-35FB98560F81}"/>
              </a:ext>
            </a:extLst>
          </p:cNvPr>
          <p:cNvSpPr/>
          <p:nvPr/>
        </p:nvSpPr>
        <p:spPr>
          <a:xfrm>
            <a:off x="127000" y="6540500"/>
            <a:ext cx="254000" cy="254000"/>
          </a:xfrm>
          <a:prstGeom prst="pie">
            <a:avLst>
              <a:gd name="adj1" fmla="val 16200000"/>
              <a:gd name="adj2" fmla="val 16200000"/>
            </a:avLst>
          </a:prstGeom>
          <a:solidFill>
            <a:srgbClr val="00FF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Marker2">
            <a:extLst>
              <a:ext uri="{FF2B5EF4-FFF2-40B4-BE49-F238E27FC236}">
                <a16:creationId xmlns:a16="http://schemas.microsoft.com/office/drawing/2014/main" id="{A69ADBE1-7B6C-4FE4-B592-60331CF1DE76}"/>
              </a:ext>
            </a:extLst>
          </p:cNvPr>
          <p:cNvSpPr/>
          <p:nvPr/>
        </p:nvSpPr>
        <p:spPr>
          <a:xfrm>
            <a:off x="127000" y="6540500"/>
            <a:ext cx="254000" cy="254000"/>
          </a:xfrm>
          <a:prstGeom prst="pie">
            <a:avLst>
              <a:gd name="adj1" fmla="val 11160000"/>
              <a:gd name="adj2" fmla="val 16200000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Marker3">
            <a:extLst>
              <a:ext uri="{FF2B5EF4-FFF2-40B4-BE49-F238E27FC236}">
                <a16:creationId xmlns:a16="http://schemas.microsoft.com/office/drawing/2014/main" id="{0F4F343B-4964-4C45-9BD0-DF69117C0A47}"/>
              </a:ext>
            </a:extLst>
          </p:cNvPr>
          <p:cNvSpPr txBox="1"/>
          <p:nvPr/>
        </p:nvSpPr>
        <p:spPr>
          <a:xfrm>
            <a:off x="317500" y="6604000"/>
            <a:ext cx="360996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800"/>
              <a:t>77%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69F301E-5F20-4332-A457-0853EB85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497" y="4039538"/>
            <a:ext cx="1930428" cy="179656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3A39DF1-F0D4-43F2-B8AC-30CBDB8CDA22}"/>
              </a:ext>
            </a:extLst>
          </p:cNvPr>
          <p:cNvSpPr txBox="1"/>
          <p:nvPr/>
        </p:nvSpPr>
        <p:spPr>
          <a:xfrm>
            <a:off x="2402808" y="1123267"/>
            <a:ext cx="8864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ME-SENSE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B71498A-FD16-461A-BDAE-478515516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26" y="3919190"/>
            <a:ext cx="1698403" cy="101863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9E7D7B82-F689-4F96-A6BB-2E3972F094EB}"/>
              </a:ext>
            </a:extLst>
          </p:cNvPr>
          <p:cNvSpPr txBox="1"/>
          <p:nvPr/>
        </p:nvSpPr>
        <p:spPr>
          <a:xfrm>
            <a:off x="2320601" y="1847004"/>
            <a:ext cx="85830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3D8F"/>
                </a:solidFill>
              </a:rPr>
              <a:t>IoT </a:t>
            </a:r>
            <a:r>
              <a:rPr lang="de-DE" sz="2800" dirty="0" err="1">
                <a:solidFill>
                  <a:srgbClr val="003D8F"/>
                </a:solidFill>
              </a:rPr>
              <a:t>platform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for</a:t>
            </a:r>
            <a:r>
              <a:rPr lang="de-DE" sz="2800" dirty="0">
                <a:solidFill>
                  <a:srgbClr val="003D8F"/>
                </a:solidFill>
              </a:rPr>
              <a:t> Marinas (</a:t>
            </a:r>
            <a:r>
              <a:rPr lang="de-DE" sz="2800" dirty="0" err="1">
                <a:solidFill>
                  <a:srgbClr val="003D8F"/>
                </a:solidFill>
              </a:rPr>
              <a:t>wireless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connectivity</a:t>
            </a:r>
            <a:r>
              <a:rPr lang="de-DE" sz="2800" dirty="0">
                <a:solidFill>
                  <a:srgbClr val="003D8F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3D8F"/>
                </a:solidFill>
              </a:rPr>
              <a:t>Comprehensive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evaluation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of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data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for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the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owner</a:t>
            </a:r>
            <a:endParaRPr lang="de-DE" sz="2800" dirty="0">
              <a:solidFill>
                <a:srgbClr val="003D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3D8F"/>
                </a:solidFill>
              </a:rPr>
              <a:t>Cost-saving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for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ship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owners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for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maintenance</a:t>
            </a:r>
            <a:endParaRPr lang="de-DE" sz="2800" dirty="0">
              <a:solidFill>
                <a:srgbClr val="003D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3D8F"/>
                </a:solidFill>
              </a:rPr>
              <a:t>Universal </a:t>
            </a:r>
            <a:r>
              <a:rPr lang="de-DE" sz="2800" dirty="0" err="1">
                <a:solidFill>
                  <a:srgbClr val="003D8F"/>
                </a:solidFill>
              </a:rPr>
              <a:t>system</a:t>
            </a:r>
            <a:r>
              <a:rPr lang="de-DE" sz="2800" dirty="0">
                <a:solidFill>
                  <a:srgbClr val="003D8F"/>
                </a:solidFill>
              </a:rPr>
              <a:t>, </a:t>
            </a:r>
            <a:r>
              <a:rPr lang="de-DE" sz="2800" dirty="0" err="1">
                <a:solidFill>
                  <a:srgbClr val="003D8F"/>
                </a:solidFill>
              </a:rPr>
              <a:t>must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function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regardless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of</a:t>
            </a:r>
            <a:r>
              <a:rPr lang="de-DE" sz="2800" dirty="0">
                <a:solidFill>
                  <a:srgbClr val="003D8F"/>
                </a:solidFill>
              </a:rPr>
              <a:t> </a:t>
            </a:r>
            <a:r>
              <a:rPr lang="de-DE" sz="2800" dirty="0" err="1">
                <a:solidFill>
                  <a:srgbClr val="003D8F"/>
                </a:solidFill>
              </a:rPr>
              <a:t>location</a:t>
            </a:r>
            <a:endParaRPr lang="de-DE" dirty="0">
              <a:solidFill>
                <a:srgbClr val="003D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2EDA8E-E016-4ACE-858C-77B6A10C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11.03.2022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4</a:t>
            </a:fld>
            <a:endParaRPr lang="de-DE"/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21BBFF7-615F-454C-8A41-CB05581B0C0F}"/>
              </a:ext>
            </a:extLst>
          </p:cNvPr>
          <p:cNvSpPr txBox="1"/>
          <p:nvPr/>
        </p:nvSpPr>
        <p:spPr>
          <a:xfrm rot="16200000">
            <a:off x="-373584" y="2870162"/>
            <a:ext cx="216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Hardware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Datumsplatzhalter 2">
            <a:extLst>
              <a:ext uri="{FF2B5EF4-FFF2-40B4-BE49-F238E27FC236}">
                <a16:creationId xmlns:a16="http://schemas.microsoft.com/office/drawing/2014/main" id="{26F0D5AF-B0A9-459B-973D-1E65DBE64772}"/>
              </a:ext>
            </a:extLst>
          </p:cNvPr>
          <p:cNvSpPr txBox="1">
            <a:spLocks/>
          </p:cNvSpPr>
          <p:nvPr/>
        </p:nvSpPr>
        <p:spPr>
          <a:xfrm>
            <a:off x="10903693" y="6494896"/>
            <a:ext cx="108309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2021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64CB08-A102-4CD6-878E-27FF18A0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Hardware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Overview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F4EC9D-3F19-441E-A4A8-CEF35864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19" y="954408"/>
            <a:ext cx="6524475" cy="51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BBB1478-BAB1-4E65-9375-8600270A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988" y="2928734"/>
            <a:ext cx="1552148" cy="343475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A920D60-FFF7-430A-9F01-9F0FA477A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182" y="4192447"/>
            <a:ext cx="2404886" cy="216308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2EDA8E-E016-4ACE-858C-77B6A10C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11.03.2022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5</a:t>
            </a:fld>
            <a:endParaRPr lang="de-DE"/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21BBFF7-615F-454C-8A41-CB05581B0C0F}"/>
              </a:ext>
            </a:extLst>
          </p:cNvPr>
          <p:cNvSpPr txBox="1"/>
          <p:nvPr/>
        </p:nvSpPr>
        <p:spPr>
          <a:xfrm rot="16200000">
            <a:off x="-373584" y="2870162"/>
            <a:ext cx="216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Hardware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Datumsplatzhalter 2">
            <a:extLst>
              <a:ext uri="{FF2B5EF4-FFF2-40B4-BE49-F238E27FC236}">
                <a16:creationId xmlns:a16="http://schemas.microsoft.com/office/drawing/2014/main" id="{26F0D5AF-B0A9-459B-973D-1E65DBE64772}"/>
              </a:ext>
            </a:extLst>
          </p:cNvPr>
          <p:cNvSpPr txBox="1">
            <a:spLocks/>
          </p:cNvSpPr>
          <p:nvPr/>
        </p:nvSpPr>
        <p:spPr>
          <a:xfrm>
            <a:off x="10903693" y="6494896"/>
            <a:ext cx="108309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2021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64CB08-A102-4CD6-878E-27FF18A0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Flow </a:t>
            </a:r>
            <a:r>
              <a:rPr lang="de-DE" dirty="0" err="1"/>
              <a:t>overview</a:t>
            </a:r>
            <a:endParaRPr lang="de-DE" dirty="0"/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75C99E98-0E8A-4F39-BF79-CA6610EA0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358939"/>
              </p:ext>
            </p:extLst>
          </p:nvPr>
        </p:nvGraphicFramePr>
        <p:xfrm>
          <a:off x="2667620" y="1644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" name="Grafik 27">
            <a:extLst>
              <a:ext uri="{FF2B5EF4-FFF2-40B4-BE49-F238E27FC236}">
                <a16:creationId xmlns:a16="http://schemas.microsoft.com/office/drawing/2014/main" id="{50E99560-CAEB-4450-A285-AA09ACAD2D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8" t="10670" r="9459" b="8922"/>
          <a:stretch/>
        </p:blipFill>
        <p:spPr>
          <a:xfrm>
            <a:off x="3327038" y="3228068"/>
            <a:ext cx="1439797" cy="7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64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61EB1F-3C82-485B-9696-282DDCA4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11.03.2022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6</a:t>
            </a:fld>
            <a:endParaRPr lang="de-DE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677942-59C9-450B-93C7-D8F82736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 SENSE APP Operation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B149B3-294E-4E6E-A083-7C3EC40B0026}"/>
              </a:ext>
            </a:extLst>
          </p:cNvPr>
          <p:cNvSpPr txBox="1"/>
          <p:nvPr/>
        </p:nvSpPr>
        <p:spPr>
          <a:xfrm>
            <a:off x="7382595" y="1921645"/>
            <a:ext cx="136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Marina WIFI Access Point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4941477-0534-4B52-A3BE-588D4BF3A26D}"/>
              </a:ext>
            </a:extLst>
          </p:cNvPr>
          <p:cNvSpPr txBox="1"/>
          <p:nvPr/>
        </p:nvSpPr>
        <p:spPr>
          <a:xfrm>
            <a:off x="10389968" y="4705685"/>
            <a:ext cx="7042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Marina</a:t>
            </a:r>
          </a:p>
          <a:p>
            <a:r>
              <a:rPr lang="de-DE" sz="1050" dirty="0">
                <a:solidFill>
                  <a:schemeClr val="bg1"/>
                </a:solidFill>
              </a:rPr>
              <a:t> IoT -APP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0CDAD690-AF42-4AAF-A655-920CEAF2840A}"/>
              </a:ext>
            </a:extLst>
          </p:cNvPr>
          <p:cNvSpPr/>
          <p:nvPr/>
        </p:nvSpPr>
        <p:spPr>
          <a:xfrm>
            <a:off x="5588294" y="1688948"/>
            <a:ext cx="2639330" cy="4230299"/>
          </a:xfrm>
          <a:prstGeom prst="roundRect">
            <a:avLst>
              <a:gd name="adj" fmla="val 124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latin typeface="Frutiger Linotype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7 sensor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datas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in main display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Frutiger Linotype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push message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at alert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Selecting the sensor  leads to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detail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Detail page shows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actual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 value, last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transmission time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and weekly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inotype" panose="020B0604030504040204" pitchFamily="34" charset="0"/>
              </a:rPr>
              <a:t>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Frutiger Linotype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Frutiger Linotype" panose="020B0604030504040204" pitchFamily="34" charset="0"/>
            </a:endParaRPr>
          </a:p>
          <a:p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Frutiger Linotype" panose="020B0604030504040204" pitchFamily="34" charset="0"/>
            </a:endParaRPr>
          </a:p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B8572FF-500A-4EF5-8197-420D8E853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52" y="990189"/>
            <a:ext cx="2743423" cy="50416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B4FB34B-5752-4271-BFBF-E81E48F67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88" y="1020710"/>
            <a:ext cx="2881578" cy="4944777"/>
          </a:xfrm>
          <a:prstGeom prst="rect">
            <a:avLst/>
          </a:prstGeom>
        </p:spPr>
      </p:pic>
      <p:sp>
        <p:nvSpPr>
          <p:cNvPr id="63" name="Datumsplatzhalter 2">
            <a:extLst>
              <a:ext uri="{FF2B5EF4-FFF2-40B4-BE49-F238E27FC236}">
                <a16:creationId xmlns:a16="http://schemas.microsoft.com/office/drawing/2014/main" id="{DBA03BB4-6F38-43D5-8969-64029EFF9480}"/>
              </a:ext>
            </a:extLst>
          </p:cNvPr>
          <p:cNvSpPr txBox="1">
            <a:spLocks/>
          </p:cNvSpPr>
          <p:nvPr/>
        </p:nvSpPr>
        <p:spPr>
          <a:xfrm>
            <a:off x="10903693" y="6494896"/>
            <a:ext cx="108309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2021</a:t>
            </a: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AFAEA96-8B77-4135-A4AB-DCB769B20905}"/>
              </a:ext>
            </a:extLst>
          </p:cNvPr>
          <p:cNvSpPr txBox="1"/>
          <p:nvPr/>
        </p:nvSpPr>
        <p:spPr>
          <a:xfrm rot="16200000">
            <a:off x="-1116418" y="2982226"/>
            <a:ext cx="364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Frutiger Linotype" panose="020B0604030504040204" pitchFamily="34" charset="0"/>
              </a:rPr>
              <a:t>IoT </a:t>
            </a:r>
            <a:r>
              <a:rPr lang="de-DE" sz="2800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for</a:t>
            </a:r>
            <a:r>
              <a:rPr lang="de-DE" sz="2800" dirty="0">
                <a:solidFill>
                  <a:schemeClr val="bg1"/>
                </a:solidFill>
                <a:latin typeface="Frutiger Linotype" panose="020B0604030504040204" pitchFamily="34" charset="0"/>
              </a:rPr>
              <a:t> Marinas</a:t>
            </a:r>
          </a:p>
        </p:txBody>
      </p:sp>
      <p:sp>
        <p:nvSpPr>
          <p:cNvPr id="4" name="Marker1">
            <a:extLst>
              <a:ext uri="{FF2B5EF4-FFF2-40B4-BE49-F238E27FC236}">
                <a16:creationId xmlns:a16="http://schemas.microsoft.com/office/drawing/2014/main" id="{7AE27DF4-2D5D-4AEF-ABC9-66BAF4020A9C}"/>
              </a:ext>
            </a:extLst>
          </p:cNvPr>
          <p:cNvSpPr/>
          <p:nvPr/>
        </p:nvSpPr>
        <p:spPr>
          <a:xfrm>
            <a:off x="127000" y="6540500"/>
            <a:ext cx="254000" cy="254000"/>
          </a:xfrm>
          <a:prstGeom prst="pie">
            <a:avLst>
              <a:gd name="adj1" fmla="val 16200000"/>
              <a:gd name="adj2" fmla="val 16200000"/>
            </a:avLst>
          </a:prstGeom>
          <a:solidFill>
            <a:srgbClr val="00FF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Marker2">
            <a:extLst>
              <a:ext uri="{FF2B5EF4-FFF2-40B4-BE49-F238E27FC236}">
                <a16:creationId xmlns:a16="http://schemas.microsoft.com/office/drawing/2014/main" id="{E1969529-C0FE-4137-96F8-276739B375CE}"/>
              </a:ext>
            </a:extLst>
          </p:cNvPr>
          <p:cNvSpPr/>
          <p:nvPr/>
        </p:nvSpPr>
        <p:spPr>
          <a:xfrm>
            <a:off x="127000" y="6540500"/>
            <a:ext cx="254000" cy="254000"/>
          </a:xfrm>
          <a:prstGeom prst="pie">
            <a:avLst>
              <a:gd name="adj1" fmla="val 13320000"/>
              <a:gd name="adj2" fmla="val 16200000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Marker3">
            <a:extLst>
              <a:ext uri="{FF2B5EF4-FFF2-40B4-BE49-F238E27FC236}">
                <a16:creationId xmlns:a16="http://schemas.microsoft.com/office/drawing/2014/main" id="{475B71DE-5C7F-4148-98C1-03D4B405147A}"/>
              </a:ext>
            </a:extLst>
          </p:cNvPr>
          <p:cNvSpPr txBox="1"/>
          <p:nvPr/>
        </p:nvSpPr>
        <p:spPr>
          <a:xfrm>
            <a:off x="317500" y="6604000"/>
            <a:ext cx="360996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800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106420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2EDA8E-E016-4ACE-858C-77B6A10C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11.03.2022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7</a:t>
            </a:fld>
            <a:endParaRPr lang="de-DE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64CB08-A102-4CD6-878E-27FF18A0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Hardware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Overview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F9EB98-8390-40FE-B2B0-6771913C1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096" y="1591266"/>
            <a:ext cx="1785416" cy="170845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77773FB-2DC8-45E6-A5E8-770D479E15E5}"/>
              </a:ext>
            </a:extLst>
          </p:cNvPr>
          <p:cNvSpPr txBox="1"/>
          <p:nvPr/>
        </p:nvSpPr>
        <p:spPr>
          <a:xfrm>
            <a:off x="2447943" y="3170324"/>
            <a:ext cx="212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cap="all" dirty="0">
                <a:solidFill>
                  <a:srgbClr val="003D8F"/>
                </a:solidFill>
                <a:latin typeface="Frutiger Linotype" panose="020B0604030504040204" pitchFamily="34" charset="0"/>
              </a:rPr>
              <a:t>ME SENSE RELAY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B8A00C-FD86-46A2-ACFE-9651E61B7AD6}"/>
              </a:ext>
            </a:extLst>
          </p:cNvPr>
          <p:cNvSpPr txBox="1"/>
          <p:nvPr/>
        </p:nvSpPr>
        <p:spPr>
          <a:xfrm>
            <a:off x="6292341" y="6971329"/>
            <a:ext cx="241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cap="all" dirty="0">
                <a:solidFill>
                  <a:srgbClr val="003D8F"/>
                </a:solidFill>
                <a:latin typeface="Frutiger Linotype" panose="020B0604030504040204" pitchFamily="34" charset="0"/>
              </a:rPr>
              <a:t>ME SENSE GATE LTE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B537A0D-EEAF-46BE-B3EC-D818AF2346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8" t="10670" r="9459" b="8922"/>
          <a:stretch/>
        </p:blipFill>
        <p:spPr>
          <a:xfrm>
            <a:off x="6135755" y="2208404"/>
            <a:ext cx="1439797" cy="78384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74D1C5B-6045-4BC9-9A7E-086A9B0A1306}"/>
              </a:ext>
            </a:extLst>
          </p:cNvPr>
          <p:cNvSpPr txBox="1"/>
          <p:nvPr/>
        </p:nvSpPr>
        <p:spPr>
          <a:xfrm>
            <a:off x="6429955" y="3148259"/>
            <a:ext cx="1515191" cy="37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cap="all" dirty="0">
                <a:solidFill>
                  <a:srgbClr val="003D8F"/>
                </a:solidFill>
                <a:latin typeface="Frutiger Linotype" panose="020B0604030504040204" pitchFamily="34" charset="0"/>
              </a:rPr>
              <a:t>Sensors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6B23B88-6254-445F-9906-4C717577E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038" y="1591266"/>
            <a:ext cx="1698403" cy="101863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21BBFF7-615F-454C-8A41-CB05581B0C0F}"/>
              </a:ext>
            </a:extLst>
          </p:cNvPr>
          <p:cNvSpPr txBox="1"/>
          <p:nvPr/>
        </p:nvSpPr>
        <p:spPr>
          <a:xfrm rot="16200000">
            <a:off x="-373584" y="2870162"/>
            <a:ext cx="216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Hardware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3C9A1E31-8C87-4D96-B68F-E16C0B8D29E6}"/>
              </a:ext>
            </a:extLst>
          </p:cNvPr>
          <p:cNvSpPr/>
          <p:nvPr/>
        </p:nvSpPr>
        <p:spPr>
          <a:xfrm>
            <a:off x="2280439" y="3682492"/>
            <a:ext cx="2696749" cy="192856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Measures </a:t>
            </a:r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the battery voltage</a:t>
            </a: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 of the boat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Collect</a:t>
            </a: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 Data from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Data </a:t>
            </a:r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transmission</a:t>
            </a: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 via WLAN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Frutiger Linotype" panose="020B0604030504040204" pitchFamily="34" charset="0"/>
              </a:rPr>
              <a:t>Up&amp;Downlink</a:t>
            </a:r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to Sensors</a:t>
            </a:r>
            <a:endParaRPr lang="de-DE" sz="2000" b="1" dirty="0">
              <a:solidFill>
                <a:schemeClr val="tx1"/>
              </a:solidFill>
              <a:latin typeface="Frutiger Linotype" panose="020B0604030504040204" pitchFamily="34" charset="0"/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E59B537-0BCD-4215-A909-825F0D864FC5}"/>
              </a:ext>
            </a:extLst>
          </p:cNvPr>
          <p:cNvCxnSpPr>
            <a:cxnSpLocks/>
          </p:cNvCxnSpPr>
          <p:nvPr/>
        </p:nvCxnSpPr>
        <p:spPr>
          <a:xfrm flipH="1" flipV="1">
            <a:off x="8116775" y="7013640"/>
            <a:ext cx="616977" cy="1"/>
          </a:xfrm>
          <a:prstGeom prst="straightConnector1">
            <a:avLst/>
          </a:prstGeom>
          <a:ln w="38100">
            <a:solidFill>
              <a:srgbClr val="003D8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350EE526-441C-4287-9C1F-032D94318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6375" l="9783" r="89946">
                        <a14:foregroundMark x1="67663" y1="67069" x2="67663" y2="67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4314" y="881422"/>
            <a:ext cx="2635221" cy="2370266"/>
          </a:xfrm>
          <a:prstGeom prst="rect">
            <a:avLst/>
          </a:prstGeom>
        </p:spPr>
      </p:pic>
      <p:sp>
        <p:nvSpPr>
          <p:cNvPr id="23" name="Datumsplatzhalter 2">
            <a:extLst>
              <a:ext uri="{FF2B5EF4-FFF2-40B4-BE49-F238E27FC236}">
                <a16:creationId xmlns:a16="http://schemas.microsoft.com/office/drawing/2014/main" id="{26F0D5AF-B0A9-459B-973D-1E65DBE64772}"/>
              </a:ext>
            </a:extLst>
          </p:cNvPr>
          <p:cNvSpPr txBox="1">
            <a:spLocks/>
          </p:cNvSpPr>
          <p:nvPr/>
        </p:nvSpPr>
        <p:spPr>
          <a:xfrm>
            <a:off x="10903693" y="6494896"/>
            <a:ext cx="108309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2021</a:t>
            </a:r>
          </a:p>
          <a:p>
            <a:endParaRPr lang="de-DE" dirty="0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21CA609-E571-4FD4-9C4A-01915EF10558}"/>
              </a:ext>
            </a:extLst>
          </p:cNvPr>
          <p:cNvSpPr/>
          <p:nvPr/>
        </p:nvSpPr>
        <p:spPr>
          <a:xfrm>
            <a:off x="5720303" y="3627120"/>
            <a:ext cx="2696749" cy="192856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Transmits via Bluetooth </a:t>
            </a: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to ME SENSE RELAY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Humidity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Bilge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Door 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Acceleration/shock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Air pressure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ADBFB81-5B1A-4455-89C9-9C7E2BC5B658}"/>
              </a:ext>
            </a:extLst>
          </p:cNvPr>
          <p:cNvSpPr/>
          <p:nvPr/>
        </p:nvSpPr>
        <p:spPr>
          <a:xfrm>
            <a:off x="9000269" y="3623921"/>
            <a:ext cx="2696749" cy="192856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Connectivity if WLAN not sufficient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Worldwide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10 Years of operation included (option)</a:t>
            </a:r>
            <a:endParaRPr lang="de-DE" sz="1400" dirty="0">
              <a:solidFill>
                <a:schemeClr val="tx1"/>
              </a:solidFill>
              <a:latin typeface="Frutiger Linotype" panose="020B060403050404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4266E49-36F1-41DA-80B2-A8B96B8267C3}"/>
              </a:ext>
            </a:extLst>
          </p:cNvPr>
          <p:cNvSpPr txBox="1"/>
          <p:nvPr/>
        </p:nvSpPr>
        <p:spPr>
          <a:xfrm>
            <a:off x="9287847" y="3171250"/>
            <a:ext cx="212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cap="all" dirty="0">
                <a:solidFill>
                  <a:srgbClr val="003D8F"/>
                </a:solidFill>
                <a:latin typeface="Frutiger Linotype" panose="020B0604030504040204" pitchFamily="34" charset="0"/>
              </a:rPr>
              <a:t>ME SENSE GATE</a:t>
            </a:r>
          </a:p>
        </p:txBody>
      </p:sp>
    </p:spTree>
    <p:extLst>
      <p:ext uri="{BB962C8B-B14F-4D97-AF65-F5344CB8AC3E}">
        <p14:creationId xmlns:p14="http://schemas.microsoft.com/office/powerpoint/2010/main" val="938009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61EB1F-3C82-485B-9696-282DDCA4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11.03.2022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8</a:t>
            </a:fld>
            <a:endParaRPr lang="de-DE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677942-59C9-450B-93C7-D8F82736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Unique </a:t>
            </a:r>
            <a:r>
              <a:rPr lang="de-DE" dirty="0" err="1"/>
              <a:t>Selling</a:t>
            </a:r>
            <a:r>
              <a:rPr lang="de-DE" dirty="0"/>
              <a:t> Points ME-SENSE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B149B3-294E-4E6E-A083-7C3EC40B0026}"/>
              </a:ext>
            </a:extLst>
          </p:cNvPr>
          <p:cNvSpPr txBox="1"/>
          <p:nvPr/>
        </p:nvSpPr>
        <p:spPr>
          <a:xfrm>
            <a:off x="7382595" y="1921645"/>
            <a:ext cx="136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Marina WIFI Access Point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4941477-0534-4B52-A3BE-588D4BF3A26D}"/>
              </a:ext>
            </a:extLst>
          </p:cNvPr>
          <p:cNvSpPr txBox="1"/>
          <p:nvPr/>
        </p:nvSpPr>
        <p:spPr>
          <a:xfrm>
            <a:off x="10389968" y="4705685"/>
            <a:ext cx="7042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Marina</a:t>
            </a:r>
          </a:p>
          <a:p>
            <a:r>
              <a:rPr lang="de-DE" sz="1050" dirty="0">
                <a:solidFill>
                  <a:schemeClr val="bg1"/>
                </a:solidFill>
              </a:rPr>
              <a:t> IoT -APP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0CDAD690-AF42-4AAF-A655-920CEAF2840A}"/>
              </a:ext>
            </a:extLst>
          </p:cNvPr>
          <p:cNvSpPr/>
          <p:nvPr/>
        </p:nvSpPr>
        <p:spPr>
          <a:xfrm>
            <a:off x="2045030" y="1272388"/>
            <a:ext cx="2201350" cy="1034426"/>
          </a:xfrm>
          <a:prstGeom prst="roundRect">
            <a:avLst>
              <a:gd name="adj" fmla="val 124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System Integrity</a:t>
            </a: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: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All SW, </a:t>
            </a:r>
            <a:r>
              <a:rPr lang="en-US" sz="1400" dirty="0" err="1">
                <a:solidFill>
                  <a:schemeClr val="tx1"/>
                </a:solidFill>
                <a:latin typeface="Frutiger Linotype" panose="020B0604030504040204" pitchFamily="34" charset="0"/>
              </a:rPr>
              <a:t>HW</a:t>
            </a: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, APP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Developed by Weatherdock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BB5CB15-6D3D-493C-93F3-69C0201DDFD3}"/>
              </a:ext>
            </a:extLst>
          </p:cNvPr>
          <p:cNvSpPr/>
          <p:nvPr/>
        </p:nvSpPr>
        <p:spPr>
          <a:xfrm>
            <a:off x="4641866" y="1268413"/>
            <a:ext cx="2201350" cy="1034426"/>
          </a:xfrm>
          <a:prstGeom prst="roundRect">
            <a:avLst>
              <a:gd name="adj" fmla="val 124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Worldwide</a:t>
            </a: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 communication standards: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WLAN, LTE, Bluetooth LE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CD4B4A3C-C779-4C6E-BC84-5D1BDA0A7B1C}"/>
              </a:ext>
            </a:extLst>
          </p:cNvPr>
          <p:cNvSpPr/>
          <p:nvPr/>
        </p:nvSpPr>
        <p:spPr>
          <a:xfrm>
            <a:off x="2045030" y="2445294"/>
            <a:ext cx="2201350" cy="1034426"/>
          </a:xfrm>
          <a:prstGeom prst="roundRect">
            <a:avLst>
              <a:gd name="adj" fmla="val 124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User friendly: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Configuration with APP, just scan the QR codes on devices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740A39B-5C6D-4C2C-BB15-99723E82BB0A}"/>
              </a:ext>
            </a:extLst>
          </p:cNvPr>
          <p:cNvSpPr/>
          <p:nvPr/>
        </p:nvSpPr>
        <p:spPr>
          <a:xfrm>
            <a:off x="4576983" y="2444865"/>
            <a:ext cx="2201350" cy="1034426"/>
          </a:xfrm>
          <a:prstGeom prst="roundRect">
            <a:avLst>
              <a:gd name="adj" fmla="val 124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Highest availability: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10 minutes reporting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Alerts immediately via push message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7D2D058-7676-4AC5-BA34-61436FD2B562}"/>
              </a:ext>
            </a:extLst>
          </p:cNvPr>
          <p:cNvSpPr/>
          <p:nvPr/>
        </p:nvSpPr>
        <p:spPr>
          <a:xfrm>
            <a:off x="2045030" y="3675916"/>
            <a:ext cx="2201350" cy="1034426"/>
          </a:xfrm>
          <a:prstGeom prst="roundRect">
            <a:avLst>
              <a:gd name="adj" fmla="val 124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Global connectivity: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With ME SENSE GATE SIM, 10 years global connectivity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3072D98E-6B96-4BF2-AF3B-7B31EA3FD848}"/>
              </a:ext>
            </a:extLst>
          </p:cNvPr>
          <p:cNvSpPr/>
          <p:nvPr/>
        </p:nvSpPr>
        <p:spPr>
          <a:xfrm>
            <a:off x="4576983" y="3671259"/>
            <a:ext cx="2201350" cy="1034426"/>
          </a:xfrm>
          <a:prstGeom prst="roundRect">
            <a:avLst>
              <a:gd name="adj" fmla="val 124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User friendly: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Battery change at sensors simple: </a:t>
            </a:r>
            <a:r>
              <a:rPr lang="en-US" sz="1400" dirty="0" err="1">
                <a:solidFill>
                  <a:schemeClr val="tx1"/>
                </a:solidFill>
                <a:latin typeface="Frutiger Linotype" panose="020B0604030504040204" pitchFamily="34" charset="0"/>
              </a:rPr>
              <a:t>CR2450</a:t>
            </a:r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 coin cell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4BBEF882-C111-4B1F-A106-5D255D11DF79}"/>
              </a:ext>
            </a:extLst>
          </p:cNvPr>
          <p:cNvSpPr/>
          <p:nvPr/>
        </p:nvSpPr>
        <p:spPr>
          <a:xfrm>
            <a:off x="7173819" y="1268413"/>
            <a:ext cx="2201350" cy="1034426"/>
          </a:xfrm>
          <a:prstGeom prst="roundRect">
            <a:avLst>
              <a:gd name="adj" fmla="val 124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Superb scalability: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Add or remove a sensor at any time with the APP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3FBB16C-9C90-42E5-9082-2E3005C5A2BD}"/>
              </a:ext>
            </a:extLst>
          </p:cNvPr>
          <p:cNvSpPr/>
          <p:nvPr/>
        </p:nvSpPr>
        <p:spPr>
          <a:xfrm>
            <a:off x="7173819" y="2445294"/>
            <a:ext cx="2201350" cy="1034426"/>
          </a:xfrm>
          <a:prstGeom prst="roundRect">
            <a:avLst>
              <a:gd name="adj" fmla="val 124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Highest flexibility: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The set of sensors is free selectable. (e.g. 1 of each kind or 6 x temperature)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9BFEC14-169E-4A47-B6BA-F377DAEC8825}"/>
              </a:ext>
            </a:extLst>
          </p:cNvPr>
          <p:cNvSpPr/>
          <p:nvPr/>
        </p:nvSpPr>
        <p:spPr>
          <a:xfrm>
            <a:off x="7173819" y="3684918"/>
            <a:ext cx="2201350" cy="1034426"/>
          </a:xfrm>
          <a:prstGeom prst="roundRect">
            <a:avLst>
              <a:gd name="adj" fmla="val 124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Frutiger Linotype" panose="020B0604030504040204" pitchFamily="34" charset="0"/>
              </a:rPr>
              <a:t>Highest quality: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Development, engineering, manufacturing in Germany</a:t>
            </a:r>
          </a:p>
        </p:txBody>
      </p: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A0476883-FAAE-4241-B661-60CD07830BB3}"/>
              </a:ext>
            </a:extLst>
          </p:cNvPr>
          <p:cNvSpPr txBox="1">
            <a:spLocks/>
          </p:cNvSpPr>
          <p:nvPr/>
        </p:nvSpPr>
        <p:spPr>
          <a:xfrm>
            <a:off x="10903693" y="6494896"/>
            <a:ext cx="108309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2021</a:t>
            </a:r>
          </a:p>
          <a:p>
            <a:endParaRPr lang="de-DE" dirty="0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326667B5-DD49-4107-8B3D-6D1BD74CE3B2}"/>
              </a:ext>
            </a:extLst>
          </p:cNvPr>
          <p:cNvSpPr/>
          <p:nvPr/>
        </p:nvSpPr>
        <p:spPr>
          <a:xfrm>
            <a:off x="2045029" y="4906538"/>
            <a:ext cx="7330139" cy="1034426"/>
          </a:xfrm>
          <a:prstGeom prst="roundRect">
            <a:avLst>
              <a:gd name="adj" fmla="val 124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Future hardware elements: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Switches, valve/switch position control, GPS, entry, smoke, gas, sound, infra red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Future APP services:</a:t>
            </a:r>
          </a:p>
          <a:p>
            <a:r>
              <a:rPr lang="en-US" sz="1400" dirty="0">
                <a:solidFill>
                  <a:schemeClr val="tx1"/>
                </a:solidFill>
                <a:latin typeface="Frutiger Linotype" panose="020B0604030504040204" pitchFamily="34" charset="0"/>
              </a:rPr>
              <a:t>Marina administration,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ADEDD3B-C564-4AA3-9CE9-6F858521DDC5}"/>
              </a:ext>
            </a:extLst>
          </p:cNvPr>
          <p:cNvSpPr txBox="1"/>
          <p:nvPr/>
        </p:nvSpPr>
        <p:spPr>
          <a:xfrm rot="16200000">
            <a:off x="-1116418" y="2982226"/>
            <a:ext cx="364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Frutiger Linotype" panose="020B0604030504040204" pitchFamily="34" charset="0"/>
              </a:rPr>
              <a:t>IoT </a:t>
            </a:r>
            <a:r>
              <a:rPr lang="de-DE" sz="2800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for</a:t>
            </a:r>
            <a:r>
              <a:rPr lang="de-DE" sz="2800" dirty="0">
                <a:solidFill>
                  <a:schemeClr val="bg1"/>
                </a:solidFill>
                <a:latin typeface="Frutiger Linotype" panose="020B0604030504040204" pitchFamily="34" charset="0"/>
              </a:rPr>
              <a:t> Marinas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EED930E-A6D5-43EA-B043-3EB5CC02A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49" y="2787231"/>
            <a:ext cx="2307795" cy="1384119"/>
          </a:xfrm>
          <a:prstGeom prst="rect">
            <a:avLst/>
          </a:prstGeom>
        </p:spPr>
      </p:pic>
      <p:sp>
        <p:nvSpPr>
          <p:cNvPr id="4" name="Marker1">
            <a:extLst>
              <a:ext uri="{FF2B5EF4-FFF2-40B4-BE49-F238E27FC236}">
                <a16:creationId xmlns:a16="http://schemas.microsoft.com/office/drawing/2014/main" id="{77BADB7F-22DC-46B1-B7B2-223D09D33BA7}"/>
              </a:ext>
            </a:extLst>
          </p:cNvPr>
          <p:cNvSpPr/>
          <p:nvPr/>
        </p:nvSpPr>
        <p:spPr>
          <a:xfrm>
            <a:off x="127000" y="6540500"/>
            <a:ext cx="254000" cy="254000"/>
          </a:xfrm>
          <a:prstGeom prst="pie">
            <a:avLst>
              <a:gd name="adj1" fmla="val 16200000"/>
              <a:gd name="adj2" fmla="val 16200000"/>
            </a:avLst>
          </a:prstGeom>
          <a:solidFill>
            <a:srgbClr val="00FF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Marker2">
            <a:extLst>
              <a:ext uri="{FF2B5EF4-FFF2-40B4-BE49-F238E27FC236}">
                <a16:creationId xmlns:a16="http://schemas.microsoft.com/office/drawing/2014/main" id="{414F4706-EEA3-4138-B35A-E1CAB658882F}"/>
              </a:ext>
            </a:extLst>
          </p:cNvPr>
          <p:cNvSpPr/>
          <p:nvPr/>
        </p:nvSpPr>
        <p:spPr>
          <a:xfrm>
            <a:off x="127000" y="6540500"/>
            <a:ext cx="254000" cy="254000"/>
          </a:xfrm>
          <a:prstGeom prst="pie">
            <a:avLst>
              <a:gd name="adj1" fmla="val 14040000"/>
              <a:gd name="adj2" fmla="val 16200000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Marker3">
            <a:extLst>
              <a:ext uri="{FF2B5EF4-FFF2-40B4-BE49-F238E27FC236}">
                <a16:creationId xmlns:a16="http://schemas.microsoft.com/office/drawing/2014/main" id="{190DBF0C-C12B-40F5-8A82-AC2C8A4177D1}"/>
              </a:ext>
            </a:extLst>
          </p:cNvPr>
          <p:cNvSpPr txBox="1"/>
          <p:nvPr/>
        </p:nvSpPr>
        <p:spPr>
          <a:xfrm>
            <a:off x="317500" y="6604000"/>
            <a:ext cx="360996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800" dirty="0"/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76512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D Master Seiten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 Layout 2017 Vorlage.pptm" id="{159D6FF1-F912-4EAA-A3A2-75FD14E36806}" vid="{2A3D0F9E-AE2D-4C37-A16F-25D98A986178}"/>
    </a:ext>
  </a:extLst>
</a:theme>
</file>

<file path=ppt/theme/theme2.xml><?xml version="1.0" encoding="utf-8"?>
<a:theme xmlns:a="http://schemas.openxmlformats.org/drawingml/2006/main" name="WD Master Titel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 Layout 2017 Vorlage.pptm" id="{159D6FF1-F912-4EAA-A3A2-75FD14E36806}" vid="{50C5E76E-9672-497A-A7BF-762817F0B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502</Words>
  <Application>Microsoft Office PowerPoint</Application>
  <PresentationFormat>Breitbild</PresentationFormat>
  <Paragraphs>108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Frutiger Linotype</vt:lpstr>
      <vt:lpstr>WD Master Seitenlayout</vt:lpstr>
      <vt:lpstr>WD Master Titel1</vt:lpstr>
      <vt:lpstr>PowerPoint-Präsentation</vt:lpstr>
      <vt:lpstr>Marina IoT Background</vt:lpstr>
      <vt:lpstr>Marina IoT Background</vt:lpstr>
      <vt:lpstr>Hardware components Overview</vt:lpstr>
      <vt:lpstr>Data Flow overview</vt:lpstr>
      <vt:lpstr>ME SENSE APP Operation</vt:lpstr>
      <vt:lpstr>Hardware components Overview</vt:lpstr>
      <vt:lpstr>Unique Selling Points ME-SENSE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2017-09-01T08:01:06Z</dcterms:created>
  <dcterms:modified xsi:type="dcterms:W3CDTF">2022-03-11T14:09:49Z</dcterms:modified>
</cp:coreProperties>
</file>